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</p:sldIdLst>
  <p:sldSz cy="10287000" cx="18288000"/>
  <p:notesSz cx="6858000" cy="9144000"/>
  <p:embeddedFontLst>
    <p:embeddedFont>
      <p:font typeface="Montserrat"/>
      <p:regular r:id="rId47"/>
      <p:bold r:id="rId48"/>
      <p:italic r:id="rId49"/>
      <p:boldItalic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648">
          <p15:clr>
            <a:srgbClr val="000000"/>
          </p15:clr>
        </p15:guide>
        <p15:guide id="3" pos="6120">
          <p15:clr>
            <a:srgbClr val="9AA0A6"/>
          </p15:clr>
        </p15:guide>
      </p15:sldGuideLst>
    </p:ext>
    <p:ext uri="http://customooxmlschemas.google.com/">
      <go:slidesCustomData xmlns:go="http://customooxmlschemas.google.com/" r:id="rId51" roundtripDataSignature="AMtx7mhkbM2yV+eH5x2NE9vny/E9Q7Fh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CADE969-B54E-49D8-83AA-BAFE835D2A87}">
  <a:tblStyle styleId="{1CADE969-B54E-49D8-83AA-BAFE835D2A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648"/>
        <p:guide pos="612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Montserrat-bold.fntdata"/><Relationship Id="rId47" Type="http://schemas.openxmlformats.org/officeDocument/2006/relationships/font" Target="fonts/Montserrat-regular.fntdata"/><Relationship Id="rId49" Type="http://schemas.openxmlformats.org/officeDocument/2006/relationships/font" Target="fonts/Montserrat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customschemas.google.com/relationships/presentationmetadata" Target="metadata"/><Relationship Id="rId50" Type="http://schemas.openxmlformats.org/officeDocument/2006/relationships/font" Target="fonts/Montserrat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116f36df89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7" name="Google Shape;77;g1116f36df89_0_2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1f171e8028_0_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" name="Google Shape;178;g11f171e8028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1f171e8028_0_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g11f171e8028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1f76264178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4" name="Google Shape;204;g11f76264178_0_1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1f76264178_0_1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1f76264178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1f76264178_0_2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1f76264178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1f76264178_0_2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1f76264178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1f76264178_0_2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1f76264178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1f509851cb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6" name="Google Shape;266;g11f509851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1f76264178_0_2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1f76264178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1f171e8028_0_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2" name="Google Shape;302;g11f171e8028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1f76264178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- Повышением эффективности работы соиудников, </a:t>
            </a:r>
            <a:endParaRPr/>
          </a:p>
        </p:txBody>
      </p:sp>
      <p:sp>
        <p:nvSpPr>
          <p:cNvPr id="83" name="Google Shape;83;g11f76264178_0_1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1f171e8028_0_1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" name="Google Shape;311;g11f171e8028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1f509851cb_0_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g11f509851cb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1f509851cb_0_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0" name="Google Shape;330;g11f509851cb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1f76264178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1f76264178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1f76264178_0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1f76264178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1f509851cb_0_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11f509851cb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1f509851cb_0_1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3" name="Google Shape;373;g11f509851cb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1a9982ac2d_0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g11a9982ac2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1f76264178_0_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1f76264178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1f76264178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7" name="Google Shape;97;g11f76264178_0_1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1f76264178_0_1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1f76264178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11f171e8028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1" name="Google Shape;411;g11f171e8028_0_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1f76264178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1f7626417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1f7626417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1f7626417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1f509851cb_0_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2" name="Google Shape;432;g11f509851cb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11a9ed1ccd2_0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0" name="Google Shape;440;g11a9ed1ccd2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1a9982ac2d_0_1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7" name="Google Shape;447;g11a9982ac2d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1f76264178_0_1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g11f76264178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58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3" name="Google Shape;463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6" name="Google Shape;476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1f171e8028_0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" name="Google Shape;118;g11f171e802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84" name="Google Shape;484;p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1f171e8028_0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g11f171e802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1f171e8028_0_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" name="Google Shape;151;g11f171e8028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1f171e8028_0_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g11f171e8028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1f171e8028_0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g11f171e8028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6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6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7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7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4" name="Google Shape;24;p6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6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6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9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9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3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0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40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4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1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41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41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41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4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4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2" name="Google Shape;52;p4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3" name="Google Shape;53;p4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4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4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44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44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0" name="Google Shape;60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5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4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Relationship Id="rId4" Type="http://schemas.openxmlformats.org/officeDocument/2006/relationships/image" Target="../media/image27.png"/><Relationship Id="rId5" Type="http://schemas.openxmlformats.org/officeDocument/2006/relationships/image" Target="../media/image2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7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5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Relationship Id="rId4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png"/><Relationship Id="rId4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www.youtube.com/watch?v=ILLpDRvusg8" TargetMode="External"/><Relationship Id="rId4" Type="http://schemas.openxmlformats.org/officeDocument/2006/relationships/image" Target="../media/image4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png"/><Relationship Id="rId4" Type="http://schemas.openxmlformats.org/officeDocument/2006/relationships/hyperlink" Target="https://app.moqups.com/6Gmmg0ZlQL/view/page/ad64222d5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www.medosmotr74.ru/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png"/><Relationship Id="rId4" Type="http://schemas.openxmlformats.org/officeDocument/2006/relationships/image" Target="../media/image43.png"/><Relationship Id="rId5" Type="http://schemas.openxmlformats.org/officeDocument/2006/relationships/image" Target="../media/image4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2.png"/><Relationship Id="rId4" Type="http://schemas.openxmlformats.org/officeDocument/2006/relationships/image" Target="../media/image4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png"/><Relationship Id="rId4" Type="http://schemas.openxmlformats.org/officeDocument/2006/relationships/image" Target="../media/image46.png"/><Relationship Id="rId5" Type="http://schemas.openxmlformats.org/officeDocument/2006/relationships/image" Target="../media/image4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10" Type="http://schemas.openxmlformats.org/officeDocument/2006/relationships/image" Target="../media/image22.png"/><Relationship Id="rId9" Type="http://schemas.openxmlformats.org/officeDocument/2006/relationships/image" Target="../media/image19.png"/><Relationship Id="rId5" Type="http://schemas.openxmlformats.org/officeDocument/2006/relationships/image" Target="../media/image21.png"/><Relationship Id="rId6" Type="http://schemas.openxmlformats.org/officeDocument/2006/relationships/image" Target="../media/image16.png"/><Relationship Id="rId7" Type="http://schemas.openxmlformats.org/officeDocument/2006/relationships/image" Target="../media/image20.png"/><Relationship Id="rId8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hyperlink" Target="http://www.youtube.com/watch?v=zR1IhDWtr50" TargetMode="External"/><Relationship Id="rId6" Type="http://schemas.openxmlformats.org/officeDocument/2006/relationships/image" Target="../media/image2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g1116f36df89_0_221"/>
          <p:cNvPicPr preferRelativeResize="0"/>
          <p:nvPr/>
        </p:nvPicPr>
        <p:blipFill rotWithShape="1">
          <a:blip r:embed="rId3">
            <a:alphaModFix/>
          </a:blip>
          <a:srcRect b="0" l="0" r="0" t="17163"/>
          <a:stretch/>
        </p:blipFill>
        <p:spPr>
          <a:xfrm>
            <a:off x="-325449" y="-155650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g1116f36df89_0_221"/>
          <p:cNvSpPr txBox="1"/>
          <p:nvPr/>
        </p:nvSpPr>
        <p:spPr>
          <a:xfrm>
            <a:off x="831452" y="1681873"/>
            <a:ext cx="16829700" cy="49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lang="en-US" sz="5400">
                <a:solidFill>
                  <a:schemeClr val="lt1"/>
                </a:solidFill>
              </a:rPr>
              <a:t>КАК СДЕЛАТЬ ЛУЧШИЙ САЙТ В</a:t>
            </a:r>
            <a:endParaRPr b="1" sz="54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23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1" sz="54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23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lang="en-US" sz="5400">
                <a:solidFill>
                  <a:schemeClr val="lt1"/>
                </a:solidFill>
              </a:rPr>
              <a:t>СВОЕЙ НИШЕ И ЗАБРАТЬ</a:t>
            </a:r>
            <a:endParaRPr b="1" sz="54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23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t/>
            </a:r>
            <a:endParaRPr b="1" sz="54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23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lang="en-US" sz="5400">
                <a:solidFill>
                  <a:schemeClr val="lt1"/>
                </a:solidFill>
              </a:rPr>
              <a:t>50% РЫНКА</a:t>
            </a:r>
            <a:endParaRPr b="1" sz="5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g11f171e8028_0_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56597" y="-152411"/>
            <a:ext cx="1828799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11f171e8028_0_68"/>
          <p:cNvSpPr txBox="1"/>
          <p:nvPr/>
        </p:nvSpPr>
        <p:spPr>
          <a:xfrm>
            <a:off x="10010443" y="3400737"/>
            <a:ext cx="724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1C2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g11f171e8028_0_68"/>
          <p:cNvSpPr txBox="1"/>
          <p:nvPr/>
        </p:nvSpPr>
        <p:spPr>
          <a:xfrm>
            <a:off x="11900100" y="1784800"/>
            <a:ext cx="588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222222"/>
              </a:solidFill>
            </a:endParaRPr>
          </a:p>
        </p:txBody>
      </p:sp>
      <p:pic>
        <p:nvPicPr>
          <p:cNvPr id="183" name="Google Shape;183;g11f171e8028_0_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9021" y="3699325"/>
            <a:ext cx="4929201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11f171e8028_0_68"/>
          <p:cNvSpPr txBox="1"/>
          <p:nvPr/>
        </p:nvSpPr>
        <p:spPr>
          <a:xfrm>
            <a:off x="8420525" y="553300"/>
            <a:ext cx="94455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ГЛАВНАЯ ЦЕЛЬ- Увеличить количество заказов “Из интернета”</a:t>
            </a:r>
            <a:endParaRPr b="1" i="0" sz="40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11f171e8028_0_68"/>
          <p:cNvSpPr txBox="1"/>
          <p:nvPr/>
        </p:nvSpPr>
        <p:spPr>
          <a:xfrm>
            <a:off x="7940150" y="2829740"/>
            <a:ext cx="225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ПРИБЫЛЬ  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11f171e8028_0_68"/>
          <p:cNvSpPr txBox="1"/>
          <p:nvPr/>
        </p:nvSpPr>
        <p:spPr>
          <a:xfrm>
            <a:off x="10785377" y="2796075"/>
            <a:ext cx="295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rgbClr val="222222"/>
                </a:solidFill>
              </a:rPr>
              <a:t>Трафик (каналы)</a:t>
            </a:r>
            <a:endParaRPr b="1" sz="2400">
              <a:solidFill>
                <a:srgbClr val="222222"/>
              </a:solidFill>
            </a:endParaRPr>
          </a:p>
        </p:txBody>
      </p:sp>
      <p:sp>
        <p:nvSpPr>
          <p:cNvPr id="187" name="Google Shape;187;g11f171e8028_0_68"/>
          <p:cNvSpPr txBox="1"/>
          <p:nvPr/>
        </p:nvSpPr>
        <p:spPr>
          <a:xfrm>
            <a:off x="14097228" y="2832374"/>
            <a:ext cx="348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solidFill>
                  <a:srgbClr val="222222"/>
                </a:solidFill>
              </a:rPr>
              <a:t>Конверсия </a:t>
            </a:r>
            <a:endParaRPr b="1" sz="2400">
              <a:solidFill>
                <a:srgbClr val="222222"/>
              </a:solidFill>
            </a:endParaRPr>
          </a:p>
        </p:txBody>
      </p:sp>
      <p:sp>
        <p:nvSpPr>
          <p:cNvPr id="188" name="Google Shape;188;g11f171e8028_0_68"/>
          <p:cNvSpPr txBox="1"/>
          <p:nvPr/>
        </p:nvSpPr>
        <p:spPr>
          <a:xfrm rot="530831">
            <a:off x="11047681" y="3597519"/>
            <a:ext cx="2949291" cy="10675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00">
                <a:solidFill>
                  <a:srgbClr val="222222"/>
                </a:solidFill>
              </a:rPr>
              <a:t>SEO</a:t>
            </a:r>
            <a:endParaRPr b="1" sz="21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00">
                <a:solidFill>
                  <a:srgbClr val="222222"/>
                </a:solidFill>
              </a:rPr>
              <a:t>Контекст</a:t>
            </a:r>
            <a:endParaRPr b="1" sz="21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00">
                <a:solidFill>
                  <a:srgbClr val="222222"/>
                </a:solidFill>
              </a:rPr>
              <a:t>Контент-маркетинг</a:t>
            </a:r>
            <a:endParaRPr b="1" sz="2100">
              <a:solidFill>
                <a:srgbClr val="222222"/>
              </a:solidFill>
            </a:endParaRPr>
          </a:p>
        </p:txBody>
      </p:sp>
      <p:sp>
        <p:nvSpPr>
          <p:cNvPr id="189" name="Google Shape;189;g11f171e8028_0_68"/>
          <p:cNvSpPr txBox="1"/>
          <p:nvPr/>
        </p:nvSpPr>
        <p:spPr>
          <a:xfrm rot="530831">
            <a:off x="14327481" y="3593953"/>
            <a:ext cx="2949291" cy="143980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00">
                <a:solidFill>
                  <a:srgbClr val="222222"/>
                </a:solidFill>
              </a:rPr>
              <a:t>Сайт</a:t>
            </a:r>
            <a:endParaRPr b="1" sz="21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00">
                <a:solidFill>
                  <a:srgbClr val="222222"/>
                </a:solidFill>
              </a:rPr>
              <a:t>Разработка</a:t>
            </a:r>
            <a:endParaRPr b="1" sz="21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100">
                <a:solidFill>
                  <a:srgbClr val="222222"/>
                </a:solidFill>
              </a:rPr>
              <a:t>Аналитика</a:t>
            </a:r>
            <a:endParaRPr b="1" sz="21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rgbClr val="222222"/>
              </a:solidFill>
            </a:endParaRPr>
          </a:p>
        </p:txBody>
      </p:sp>
      <p:sp>
        <p:nvSpPr>
          <p:cNvPr id="190" name="Google Shape;190;g11f171e8028_0_68"/>
          <p:cNvSpPr txBox="1"/>
          <p:nvPr/>
        </p:nvSpPr>
        <p:spPr>
          <a:xfrm>
            <a:off x="9854448" y="2807515"/>
            <a:ext cx="46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=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g11f171e8028_0_68"/>
          <p:cNvSpPr txBox="1"/>
          <p:nvPr/>
        </p:nvSpPr>
        <p:spPr>
          <a:xfrm>
            <a:off x="13168822" y="2829740"/>
            <a:ext cx="462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</a:rPr>
              <a:t>+</a:t>
            </a:r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g11f171e8028_0_68"/>
          <p:cNvSpPr txBox="1"/>
          <p:nvPr/>
        </p:nvSpPr>
        <p:spPr>
          <a:xfrm>
            <a:off x="8420525" y="6777825"/>
            <a:ext cx="9236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222222"/>
                </a:solidFill>
              </a:rPr>
              <a:t>Без трафика не будет заказов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11f171e8028_0_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56597" y="-152411"/>
            <a:ext cx="1828799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11f171e8028_0_76"/>
          <p:cNvSpPr txBox="1"/>
          <p:nvPr/>
        </p:nvSpPr>
        <p:spPr>
          <a:xfrm>
            <a:off x="10010443" y="3400737"/>
            <a:ext cx="724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1C2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11f171e8028_0_76"/>
          <p:cNvSpPr txBox="1"/>
          <p:nvPr/>
        </p:nvSpPr>
        <p:spPr>
          <a:xfrm>
            <a:off x="11900100" y="1784800"/>
            <a:ext cx="588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222222"/>
              </a:solidFill>
            </a:endParaRPr>
          </a:p>
        </p:txBody>
      </p:sp>
      <p:pic>
        <p:nvPicPr>
          <p:cNvPr id="200" name="Google Shape;200;g11f171e8028_0_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9021" y="3699325"/>
            <a:ext cx="4929201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11f171e8028_0_76"/>
          <p:cNvSpPr txBox="1"/>
          <p:nvPr/>
        </p:nvSpPr>
        <p:spPr>
          <a:xfrm>
            <a:off x="8420525" y="1396950"/>
            <a:ext cx="9445500" cy="6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D62D6F"/>
                </a:solidFill>
              </a:rPr>
              <a:t>САМЫЙ ПЛОХОЙ ПОДХОД</a:t>
            </a:r>
            <a:endParaRPr b="1" sz="3400">
              <a:solidFill>
                <a:srgbClr val="D62D6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rgbClr val="D62D6F"/>
              </a:solidFill>
            </a:endParaRPr>
          </a:p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400"/>
              <a:buChar char="●"/>
            </a:pPr>
            <a:r>
              <a:rPr b="1" lang="en-US" sz="3400">
                <a:solidFill>
                  <a:srgbClr val="222222"/>
                </a:solidFill>
              </a:rPr>
              <a:t>Одна студия занимается разработкой сайта </a:t>
            </a:r>
            <a:endParaRPr b="1" sz="3400">
              <a:solidFill>
                <a:srgbClr val="222222"/>
              </a:solidFill>
            </a:endParaRPr>
          </a:p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400"/>
              <a:buChar char="●"/>
            </a:pPr>
            <a:r>
              <a:rPr b="1" lang="en-US" sz="3400">
                <a:solidFill>
                  <a:srgbClr val="222222"/>
                </a:solidFill>
              </a:rPr>
              <a:t>Другая студия занимается трафиком</a:t>
            </a:r>
            <a:endParaRPr b="1" sz="3400">
              <a:solidFill>
                <a:srgbClr val="222222"/>
              </a:solidFill>
            </a:endParaRPr>
          </a:p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400"/>
              <a:buChar char="●"/>
            </a:pPr>
            <a:r>
              <a:rPr b="1" lang="en-US" sz="3400">
                <a:solidFill>
                  <a:srgbClr val="222222"/>
                </a:solidFill>
              </a:rPr>
              <a:t>Третья студия занимается его сопровождением и аналитикой</a:t>
            </a:r>
            <a:endParaRPr b="1" sz="34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222222"/>
                </a:solidFill>
              </a:rPr>
              <a:t>Поэтому для своих клиентов мы все держим в одних руках. </a:t>
            </a:r>
            <a:endParaRPr b="1" sz="34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rgbClr val="D62D6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g11f76264178_0_179"/>
          <p:cNvPicPr preferRelativeResize="0"/>
          <p:nvPr/>
        </p:nvPicPr>
        <p:blipFill rotWithShape="1">
          <a:blip r:embed="rId3">
            <a:alphaModFix/>
          </a:blip>
          <a:srcRect b="0" l="0" r="0" t="17163"/>
          <a:stretch/>
        </p:blipFill>
        <p:spPr>
          <a:xfrm>
            <a:off x="1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11f76264178_0_179"/>
          <p:cNvSpPr txBox="1"/>
          <p:nvPr/>
        </p:nvSpPr>
        <p:spPr>
          <a:xfrm>
            <a:off x="1028700" y="814400"/>
            <a:ext cx="15791400" cy="1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D62D6F"/>
                </a:solidFill>
              </a:rPr>
              <a:t>ОЖИДАНИЕ КЛИЕНТА</a:t>
            </a:r>
            <a:endParaRPr b="1" sz="34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rgbClr val="D62D6F"/>
              </a:solidFill>
            </a:endParaRPr>
          </a:p>
        </p:txBody>
      </p:sp>
      <p:sp>
        <p:nvSpPr>
          <p:cNvPr id="208" name="Google Shape;208;g11f76264178_0_179"/>
          <p:cNvSpPr/>
          <p:nvPr/>
        </p:nvSpPr>
        <p:spPr>
          <a:xfrm>
            <a:off x="1208400" y="2531000"/>
            <a:ext cx="5055300" cy="1677900"/>
          </a:xfrm>
          <a:prstGeom prst="rect">
            <a:avLst/>
          </a:prstGeom>
          <a:noFill/>
          <a:ln cap="flat" cmpd="sng" w="38100">
            <a:solidFill>
              <a:srgbClr val="D62D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11f76264178_0_179"/>
          <p:cNvSpPr txBox="1"/>
          <p:nvPr/>
        </p:nvSpPr>
        <p:spPr>
          <a:xfrm>
            <a:off x="1344261" y="2983118"/>
            <a:ext cx="563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44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AutoNum type="arabicPeriod"/>
            </a:pPr>
            <a:r>
              <a:rPr b="1" lang="en-US" sz="3400">
                <a:solidFill>
                  <a:schemeClr val="lt1"/>
                </a:solidFill>
              </a:rPr>
              <a:t>Делаем сайт </a:t>
            </a:r>
            <a:endParaRPr b="0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11f76264178_0_179"/>
          <p:cNvSpPr/>
          <p:nvPr/>
        </p:nvSpPr>
        <p:spPr>
          <a:xfrm>
            <a:off x="6498949" y="2531000"/>
            <a:ext cx="4769700" cy="1677900"/>
          </a:xfrm>
          <a:prstGeom prst="rect">
            <a:avLst/>
          </a:prstGeom>
          <a:noFill/>
          <a:ln cap="flat" cmpd="sng" w="38100">
            <a:solidFill>
              <a:srgbClr val="D62D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11f76264178_0_179"/>
          <p:cNvSpPr txBox="1"/>
          <p:nvPr/>
        </p:nvSpPr>
        <p:spPr>
          <a:xfrm>
            <a:off x="6710186" y="2658718"/>
            <a:ext cx="56304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400">
                <a:solidFill>
                  <a:schemeClr val="lt1"/>
                </a:solidFill>
              </a:rPr>
              <a:t>2.</a:t>
            </a:r>
            <a:r>
              <a:rPr b="1" lang="en-US" sz="3400">
                <a:solidFill>
                  <a:schemeClr val="lt1"/>
                </a:solidFill>
              </a:rPr>
              <a:t>Запускаем на него рекламу контекст</a:t>
            </a:r>
            <a:endParaRPr b="0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11f76264178_0_179"/>
          <p:cNvSpPr/>
          <p:nvPr/>
        </p:nvSpPr>
        <p:spPr>
          <a:xfrm>
            <a:off x="11511049" y="2531000"/>
            <a:ext cx="4769700" cy="1677900"/>
          </a:xfrm>
          <a:prstGeom prst="rect">
            <a:avLst/>
          </a:prstGeom>
          <a:noFill/>
          <a:ln cap="flat" cmpd="sng" w="38100">
            <a:solidFill>
              <a:srgbClr val="D62D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11f76264178_0_179"/>
          <p:cNvSpPr txBox="1"/>
          <p:nvPr/>
        </p:nvSpPr>
        <p:spPr>
          <a:xfrm>
            <a:off x="11421211" y="2983118"/>
            <a:ext cx="5630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lt1"/>
                </a:solidFill>
              </a:rPr>
              <a:t>3. Получаем деньги</a:t>
            </a:r>
            <a:endParaRPr b="0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11f76264178_0_179"/>
          <p:cNvSpPr txBox="1"/>
          <p:nvPr/>
        </p:nvSpPr>
        <p:spPr>
          <a:xfrm>
            <a:off x="1021175" y="5691200"/>
            <a:ext cx="15791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lt1"/>
                </a:solidFill>
              </a:rPr>
              <a:t>ТАКОЙ ПОДХОД НЕ РАБОТАЕТ</a:t>
            </a:r>
            <a:endParaRPr b="1" sz="3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11f76264178_0_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9100" y="0"/>
            <a:ext cx="15222385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11f76264178_0_196"/>
          <p:cNvSpPr txBox="1"/>
          <p:nvPr/>
        </p:nvSpPr>
        <p:spPr>
          <a:xfrm>
            <a:off x="6820275" y="1754600"/>
            <a:ext cx="2207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SEO</a:t>
            </a:r>
            <a:endParaRPr b="1" sz="39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11f76264178_0_196"/>
          <p:cNvSpPr txBox="1"/>
          <p:nvPr/>
        </p:nvSpPr>
        <p:spPr>
          <a:xfrm rot="-1403574">
            <a:off x="9412218" y="2034350"/>
            <a:ext cx="2555448" cy="785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КОНТЕКСТ</a:t>
            </a:r>
            <a:endParaRPr b="1" sz="39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11f76264178_0_196"/>
          <p:cNvSpPr txBox="1"/>
          <p:nvPr/>
        </p:nvSpPr>
        <p:spPr>
          <a:xfrm rot="-2700000">
            <a:off x="12858993" y="2043645"/>
            <a:ext cx="2960515" cy="78488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ТАРГЕТИНГ</a:t>
            </a:r>
            <a:endParaRPr b="1" sz="39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11f76264178_0_196"/>
          <p:cNvSpPr txBox="1"/>
          <p:nvPr/>
        </p:nvSpPr>
        <p:spPr>
          <a:xfrm rot="445389">
            <a:off x="12565385" y="6016075"/>
            <a:ext cx="2960613" cy="8928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60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КЛИЕНТ</a:t>
            </a:r>
            <a:endParaRPr b="1" sz="4600">
              <a:solidFill>
                <a:schemeClr val="dk1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g11f76264178_0_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4838" y="2223350"/>
            <a:ext cx="26670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11f76264178_0_204"/>
          <p:cNvSpPr/>
          <p:nvPr/>
        </p:nvSpPr>
        <p:spPr>
          <a:xfrm>
            <a:off x="1618750" y="2585600"/>
            <a:ext cx="3251700" cy="1079100"/>
          </a:xfrm>
          <a:prstGeom prst="rect">
            <a:avLst/>
          </a:prstGeom>
          <a:noFill/>
          <a:ln cap="flat" cmpd="sng" w="38100">
            <a:solidFill>
              <a:srgbClr val="D62D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11f76264178_0_204"/>
          <p:cNvSpPr txBox="1"/>
          <p:nvPr/>
        </p:nvSpPr>
        <p:spPr>
          <a:xfrm>
            <a:off x="1913890" y="2720995"/>
            <a:ext cx="3621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1"/>
                </a:solidFill>
              </a:rPr>
              <a:t>1.Реклама в интернете</a:t>
            </a:r>
            <a:endParaRPr b="1" sz="2700">
              <a:solidFill>
                <a:schemeClr val="dk1"/>
              </a:solidFill>
            </a:endParaRPr>
          </a:p>
        </p:txBody>
      </p:sp>
      <p:sp>
        <p:nvSpPr>
          <p:cNvPr id="231" name="Google Shape;231;g11f76264178_0_204"/>
          <p:cNvSpPr/>
          <p:nvPr/>
        </p:nvSpPr>
        <p:spPr>
          <a:xfrm>
            <a:off x="7691114" y="2585600"/>
            <a:ext cx="3068100" cy="1079100"/>
          </a:xfrm>
          <a:prstGeom prst="rect">
            <a:avLst/>
          </a:prstGeom>
          <a:noFill/>
          <a:ln cap="flat" cmpd="sng" w="38100">
            <a:solidFill>
              <a:srgbClr val="D62D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11f76264178_0_204"/>
          <p:cNvSpPr txBox="1"/>
          <p:nvPr/>
        </p:nvSpPr>
        <p:spPr>
          <a:xfrm>
            <a:off x="7820575" y="2771145"/>
            <a:ext cx="3621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1"/>
                </a:solidFill>
              </a:rPr>
              <a:t>2. Посещение </a:t>
            </a:r>
            <a:endParaRPr b="1" sz="27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chemeClr val="dk1"/>
                </a:solidFill>
              </a:rPr>
              <a:t>сайта</a:t>
            </a:r>
            <a:endParaRPr b="1" sz="2700">
              <a:solidFill>
                <a:schemeClr val="dk1"/>
              </a:solidFill>
            </a:endParaRPr>
          </a:p>
        </p:txBody>
      </p:sp>
      <p:sp>
        <p:nvSpPr>
          <p:cNvPr id="233" name="Google Shape;233;g11f76264178_0_204"/>
          <p:cNvSpPr txBox="1"/>
          <p:nvPr/>
        </p:nvSpPr>
        <p:spPr>
          <a:xfrm>
            <a:off x="1385650" y="325450"/>
            <a:ext cx="15413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D62D6F"/>
                </a:solidFill>
              </a:rPr>
              <a:t>КАК ОБЫЧНО ПРЕДСТАВЛЯЮТ СЕБЕ </a:t>
            </a:r>
            <a:r>
              <a:rPr b="1" lang="en-US" sz="3400">
                <a:solidFill>
                  <a:srgbClr val="D62D6F"/>
                </a:solidFill>
              </a:rPr>
              <a:t>ЗАЯВКИ</a:t>
            </a:r>
            <a:endParaRPr b="1" sz="3400">
              <a:solidFill>
                <a:srgbClr val="D62D6F"/>
              </a:solidFill>
            </a:endParaRPr>
          </a:p>
        </p:txBody>
      </p:sp>
      <p:pic>
        <p:nvPicPr>
          <p:cNvPr id="234" name="Google Shape;234;g11f76264178_0_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6488" y="2140700"/>
            <a:ext cx="2667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11f76264178_0_2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25050" y="2020225"/>
            <a:ext cx="2543575" cy="254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g11f76264178_0_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4838" y="2223350"/>
            <a:ext cx="26670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11f76264178_0_217"/>
          <p:cNvSpPr/>
          <p:nvPr/>
        </p:nvSpPr>
        <p:spPr>
          <a:xfrm>
            <a:off x="1618750" y="2585600"/>
            <a:ext cx="3251700" cy="1079100"/>
          </a:xfrm>
          <a:prstGeom prst="rect">
            <a:avLst/>
          </a:prstGeom>
          <a:noFill/>
          <a:ln cap="flat" cmpd="sng" w="38100">
            <a:solidFill>
              <a:srgbClr val="D62D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11f76264178_0_217"/>
          <p:cNvSpPr txBox="1"/>
          <p:nvPr/>
        </p:nvSpPr>
        <p:spPr>
          <a:xfrm>
            <a:off x="1913890" y="2720995"/>
            <a:ext cx="3621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</a:rPr>
              <a:t>1.Реклама в интернете</a:t>
            </a:r>
            <a:endParaRPr b="1" sz="2800">
              <a:solidFill>
                <a:schemeClr val="dk1"/>
              </a:solidFill>
            </a:endParaRPr>
          </a:p>
        </p:txBody>
      </p:sp>
      <p:sp>
        <p:nvSpPr>
          <p:cNvPr id="243" name="Google Shape;243;g11f76264178_0_217"/>
          <p:cNvSpPr/>
          <p:nvPr/>
        </p:nvSpPr>
        <p:spPr>
          <a:xfrm>
            <a:off x="7691114" y="2585600"/>
            <a:ext cx="3068100" cy="1079100"/>
          </a:xfrm>
          <a:prstGeom prst="rect">
            <a:avLst/>
          </a:prstGeom>
          <a:noFill/>
          <a:ln cap="flat" cmpd="sng" w="38100">
            <a:solidFill>
              <a:srgbClr val="D62D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11f76264178_0_217"/>
          <p:cNvSpPr txBox="1"/>
          <p:nvPr/>
        </p:nvSpPr>
        <p:spPr>
          <a:xfrm>
            <a:off x="7820575" y="2771145"/>
            <a:ext cx="3621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</a:rPr>
              <a:t>2. Посещение </a:t>
            </a:r>
            <a:endParaRPr b="1" sz="2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</a:rPr>
              <a:t>сайта</a:t>
            </a:r>
            <a:endParaRPr b="1" sz="2600">
              <a:solidFill>
                <a:schemeClr val="dk1"/>
              </a:solidFill>
            </a:endParaRPr>
          </a:p>
        </p:txBody>
      </p:sp>
      <p:sp>
        <p:nvSpPr>
          <p:cNvPr id="245" name="Google Shape;245;g11f76264178_0_217"/>
          <p:cNvSpPr txBox="1"/>
          <p:nvPr/>
        </p:nvSpPr>
        <p:spPr>
          <a:xfrm>
            <a:off x="1385650" y="325450"/>
            <a:ext cx="15537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D62D6F"/>
                </a:solidFill>
              </a:rPr>
              <a:t>ЧТО ПРОИСХОДИТ В РЕАЛЬНОЙ ЖИЗНИ</a:t>
            </a:r>
            <a:endParaRPr b="1" sz="3400">
              <a:solidFill>
                <a:srgbClr val="D62D6F"/>
              </a:solidFill>
            </a:endParaRPr>
          </a:p>
        </p:txBody>
      </p:sp>
      <p:pic>
        <p:nvPicPr>
          <p:cNvPr id="246" name="Google Shape;246;g11f76264178_0_2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40450" y="2377300"/>
            <a:ext cx="2790800" cy="13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11f76264178_0_217"/>
          <p:cNvSpPr txBox="1"/>
          <p:nvPr/>
        </p:nvSpPr>
        <p:spPr>
          <a:xfrm>
            <a:off x="1618783" y="4789500"/>
            <a:ext cx="15304500" cy="24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b="1" lang="en-US" sz="2300">
                <a:solidFill>
                  <a:schemeClr val="dk1"/>
                </a:solidFill>
              </a:rPr>
              <a:t>Несколько раз зашел к вам на сайт</a:t>
            </a:r>
            <a:endParaRPr b="1" sz="2300">
              <a:solidFill>
                <a:schemeClr val="dk1"/>
              </a:solidFill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b="1" lang="en-US" sz="2300">
                <a:solidFill>
                  <a:schemeClr val="dk1"/>
                </a:solidFill>
              </a:rPr>
              <a:t>Сходил к конкурентам</a:t>
            </a:r>
            <a:endParaRPr b="1" sz="2300">
              <a:solidFill>
                <a:schemeClr val="dk1"/>
              </a:solidFill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b="1" lang="en-US" sz="2300">
                <a:solidFill>
                  <a:schemeClr val="dk1"/>
                </a:solidFill>
              </a:rPr>
              <a:t>Почитал аналитические статьи</a:t>
            </a:r>
            <a:endParaRPr b="1" sz="2300">
              <a:solidFill>
                <a:schemeClr val="dk1"/>
              </a:solidFill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b="1" lang="en-US" sz="2300">
                <a:solidFill>
                  <a:schemeClr val="dk1"/>
                </a:solidFill>
              </a:rPr>
              <a:t>Посмотрел обзоры</a:t>
            </a:r>
            <a:endParaRPr b="1" sz="2300">
              <a:solidFill>
                <a:schemeClr val="dk1"/>
              </a:solidFill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b="1" lang="en-US" sz="2300">
                <a:solidFill>
                  <a:schemeClr val="dk1"/>
                </a:solidFill>
              </a:rPr>
              <a:t>Снова пришел к вам на сайт</a:t>
            </a:r>
            <a:endParaRPr b="1" sz="23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300">
                <a:solidFill>
                  <a:schemeClr val="dk1"/>
                </a:solidFill>
              </a:rPr>
              <a:t>И ТОЛЬКО ТОГДА! СОВЕРШИЛ ПОКУПКУ</a:t>
            </a:r>
            <a:endParaRPr b="1" sz="2300">
              <a:solidFill>
                <a:schemeClr val="dk1"/>
              </a:solidFill>
            </a:endParaRPr>
          </a:p>
        </p:txBody>
      </p:sp>
      <p:pic>
        <p:nvPicPr>
          <p:cNvPr id="248" name="Google Shape;248;g11f76264178_0_2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95800" y="2020200"/>
            <a:ext cx="2543575" cy="254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g11f76264178_0_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4838" y="2223350"/>
            <a:ext cx="26670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11f76264178_0_231"/>
          <p:cNvSpPr/>
          <p:nvPr/>
        </p:nvSpPr>
        <p:spPr>
          <a:xfrm>
            <a:off x="1618750" y="2585600"/>
            <a:ext cx="3251700" cy="1079100"/>
          </a:xfrm>
          <a:prstGeom prst="rect">
            <a:avLst/>
          </a:prstGeom>
          <a:noFill/>
          <a:ln cap="flat" cmpd="sng" w="38100">
            <a:solidFill>
              <a:srgbClr val="D62D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11f76264178_0_231"/>
          <p:cNvSpPr txBox="1"/>
          <p:nvPr/>
        </p:nvSpPr>
        <p:spPr>
          <a:xfrm>
            <a:off x="1913890" y="2720995"/>
            <a:ext cx="3621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</a:rPr>
              <a:t>1.Реклама в интернете</a:t>
            </a:r>
            <a:endParaRPr b="1" sz="2600">
              <a:solidFill>
                <a:schemeClr val="dk1"/>
              </a:solidFill>
            </a:endParaRPr>
          </a:p>
        </p:txBody>
      </p:sp>
      <p:sp>
        <p:nvSpPr>
          <p:cNvPr id="256" name="Google Shape;256;g11f76264178_0_231"/>
          <p:cNvSpPr/>
          <p:nvPr/>
        </p:nvSpPr>
        <p:spPr>
          <a:xfrm>
            <a:off x="7691114" y="2585600"/>
            <a:ext cx="3068100" cy="1079100"/>
          </a:xfrm>
          <a:prstGeom prst="rect">
            <a:avLst/>
          </a:prstGeom>
          <a:noFill/>
          <a:ln cap="flat" cmpd="sng" w="38100">
            <a:solidFill>
              <a:srgbClr val="D62D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11f76264178_0_231"/>
          <p:cNvSpPr txBox="1"/>
          <p:nvPr/>
        </p:nvSpPr>
        <p:spPr>
          <a:xfrm>
            <a:off x="7820575" y="2771145"/>
            <a:ext cx="36216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</a:rPr>
              <a:t>2. Посещение </a:t>
            </a:r>
            <a:endParaRPr b="1" sz="2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</a:rPr>
              <a:t>сайта</a:t>
            </a:r>
            <a:endParaRPr b="1" sz="2600">
              <a:solidFill>
                <a:schemeClr val="dk1"/>
              </a:solidFill>
            </a:endParaRPr>
          </a:p>
        </p:txBody>
      </p:sp>
      <p:sp>
        <p:nvSpPr>
          <p:cNvPr id="258" name="Google Shape;258;g11f76264178_0_231"/>
          <p:cNvSpPr txBox="1"/>
          <p:nvPr/>
        </p:nvSpPr>
        <p:spPr>
          <a:xfrm>
            <a:off x="1556500" y="254700"/>
            <a:ext cx="15242700" cy="1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D62D6F"/>
                </a:solidFill>
              </a:rPr>
              <a:t>АБСОЛЮТНОЕ БОЛЬШИНСТВО ПОСЕТИТЕЛЕЙ САЙТА НИЧЕГО СРАЗУ НЕ ПОКУПАЮТ</a:t>
            </a:r>
            <a:endParaRPr b="1" sz="3400">
              <a:solidFill>
                <a:srgbClr val="D62D6F"/>
              </a:solidFill>
            </a:endParaRPr>
          </a:p>
        </p:txBody>
      </p:sp>
      <p:pic>
        <p:nvPicPr>
          <p:cNvPr id="259" name="Google Shape;259;g11f76264178_0_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40450" y="4815700"/>
            <a:ext cx="2790800" cy="13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11f76264178_0_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108725">
            <a:off x="9605552" y="4125971"/>
            <a:ext cx="1628171" cy="930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11f76264178_0_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850824">
            <a:off x="13762377" y="4678309"/>
            <a:ext cx="1628171" cy="930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11f76264178_0_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1725" y="2223350"/>
            <a:ext cx="2667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11f76264178_0_2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42425" y="2097900"/>
            <a:ext cx="2543575" cy="254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11f509851cb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"/>
            <a:ext cx="18287994" cy="10286999"/>
          </a:xfrm>
          <a:prstGeom prst="rect">
            <a:avLst/>
          </a:prstGeom>
          <a:noFill/>
          <a:ln cap="flat" cmpd="sng" w="9525">
            <a:solidFill>
              <a:srgbClr val="EAEAE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9" name="Google Shape;269;g11f509851cb_0_0"/>
          <p:cNvSpPr/>
          <p:nvPr/>
        </p:nvSpPr>
        <p:spPr>
          <a:xfrm>
            <a:off x="2142300" y="5840100"/>
            <a:ext cx="2766900" cy="918300"/>
          </a:xfrm>
          <a:prstGeom prst="rect">
            <a:avLst/>
          </a:prstGeom>
          <a:noFill/>
          <a:ln cap="flat" cmpd="sng" w="38100">
            <a:solidFill>
              <a:srgbClr val="D62D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11f509851cb_0_0"/>
          <p:cNvSpPr txBox="1"/>
          <p:nvPr/>
        </p:nvSpPr>
        <p:spPr>
          <a:xfrm>
            <a:off x="1209187" y="769633"/>
            <a:ext cx="15831600" cy="43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FFFFFF"/>
                </a:solidFill>
              </a:rPr>
              <a:t>ПРИ СОВЕРШЕНИИ ЛЮБОЙ КОММЕРЧЕСКОЙ СДЕЛКИ</a:t>
            </a:r>
            <a:endParaRPr b="1" sz="40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КЛИЕНТ ПРОХОДИТ ОПРЕДЕЛЁННЫЙ ПУТЬ,</a:t>
            </a:r>
            <a:r>
              <a:rPr b="1" lang="en-US" sz="4000">
                <a:solidFill>
                  <a:schemeClr val="lt1"/>
                </a:solidFill>
              </a:rPr>
              <a:t>СОСТОЯЩИЙ ИЗ СТАДИЙ ПРИНЯТИЯ РЕШЕНИЙ.</a:t>
            </a:r>
            <a:endParaRPr b="1" sz="4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b="1" sz="40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FFFFFF"/>
                </a:solidFill>
              </a:rPr>
              <a:t>НУЖНО ПРИВЕСТИ САЙТ В ПОЛНОЕ </a:t>
            </a:r>
            <a:r>
              <a:rPr b="1" lang="en-US" sz="4000">
                <a:solidFill>
                  <a:srgbClr val="FFFFFF"/>
                </a:solidFill>
              </a:rPr>
              <a:t>СООТВЕТСТВИЕ С ОПРЕДЕЛЁННЫМИ СТАДИЯМИ, </a:t>
            </a:r>
            <a:r>
              <a:rPr b="1" lang="en-US" sz="4000">
                <a:solidFill>
                  <a:srgbClr val="D62D6F"/>
                </a:solidFill>
              </a:rPr>
              <a:t>ЧЕРЕЗ КОТОРЫЕ</a:t>
            </a:r>
            <a:r>
              <a:rPr b="1" lang="en-US" sz="4000">
                <a:solidFill>
                  <a:srgbClr val="D62D6F"/>
                </a:solidFill>
              </a:rPr>
              <a:t> ПРОХОДИТ КЛИЕНТ.</a:t>
            </a:r>
            <a:endParaRPr b="1" sz="4000">
              <a:solidFill>
                <a:srgbClr val="D62D6F"/>
              </a:solidFill>
            </a:endParaRPr>
          </a:p>
        </p:txBody>
      </p:sp>
      <p:sp>
        <p:nvSpPr>
          <p:cNvPr id="271" name="Google Shape;271;g11f509851cb_0_0"/>
          <p:cNvSpPr txBox="1"/>
          <p:nvPr/>
        </p:nvSpPr>
        <p:spPr>
          <a:xfrm>
            <a:off x="2216659" y="5879024"/>
            <a:ext cx="3081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Arial"/>
              <a:buAutoNum type="arabicPeriod"/>
            </a:pPr>
            <a:r>
              <a:rPr lang="en-US" sz="2300">
                <a:solidFill>
                  <a:schemeClr val="lt1"/>
                </a:solidFill>
              </a:rPr>
              <a:t>Возникновение потребностей</a:t>
            </a:r>
            <a:endParaRPr b="0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11f509851cb_0_0"/>
          <p:cNvSpPr/>
          <p:nvPr/>
        </p:nvSpPr>
        <p:spPr>
          <a:xfrm>
            <a:off x="5037900" y="5840100"/>
            <a:ext cx="2610600" cy="918300"/>
          </a:xfrm>
          <a:prstGeom prst="rect">
            <a:avLst/>
          </a:prstGeom>
          <a:noFill/>
          <a:ln cap="flat" cmpd="sng" w="38100">
            <a:solidFill>
              <a:srgbClr val="D62D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11f509851cb_0_0"/>
          <p:cNvSpPr txBox="1"/>
          <p:nvPr/>
        </p:nvSpPr>
        <p:spPr>
          <a:xfrm>
            <a:off x="5569459" y="5879024"/>
            <a:ext cx="3081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</a:rPr>
              <a:t>2. Поиск 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</a:rPr>
              <a:t>информации</a:t>
            </a:r>
            <a:endParaRPr b="0" i="0" sz="2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11f509851cb_0_0"/>
          <p:cNvSpPr/>
          <p:nvPr/>
        </p:nvSpPr>
        <p:spPr>
          <a:xfrm>
            <a:off x="7781100" y="5840100"/>
            <a:ext cx="2610600" cy="918300"/>
          </a:xfrm>
          <a:prstGeom prst="rect">
            <a:avLst/>
          </a:prstGeom>
          <a:noFill/>
          <a:ln cap="flat" cmpd="sng" w="38100">
            <a:solidFill>
              <a:srgbClr val="D62D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11f509851cb_0_0"/>
          <p:cNvSpPr/>
          <p:nvPr/>
        </p:nvSpPr>
        <p:spPr>
          <a:xfrm>
            <a:off x="10524300" y="5840100"/>
            <a:ext cx="2610600" cy="918300"/>
          </a:xfrm>
          <a:prstGeom prst="rect">
            <a:avLst/>
          </a:prstGeom>
          <a:noFill/>
          <a:ln cap="flat" cmpd="sng" w="38100">
            <a:solidFill>
              <a:srgbClr val="D62D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11f509851cb_0_0"/>
          <p:cNvSpPr/>
          <p:nvPr/>
        </p:nvSpPr>
        <p:spPr>
          <a:xfrm>
            <a:off x="13267500" y="5840100"/>
            <a:ext cx="2610600" cy="918300"/>
          </a:xfrm>
          <a:prstGeom prst="rect">
            <a:avLst/>
          </a:prstGeom>
          <a:noFill/>
          <a:ln cap="flat" cmpd="sng" w="38100">
            <a:solidFill>
              <a:srgbClr val="D62D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11f509851cb_0_0"/>
          <p:cNvSpPr txBox="1"/>
          <p:nvPr/>
        </p:nvSpPr>
        <p:spPr>
          <a:xfrm>
            <a:off x="8312659" y="5879024"/>
            <a:ext cx="3081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</a:rPr>
              <a:t>3. Сравнение 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</a:rPr>
              <a:t>вариантов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278" name="Google Shape;278;g11f509851cb_0_0"/>
          <p:cNvSpPr txBox="1"/>
          <p:nvPr/>
        </p:nvSpPr>
        <p:spPr>
          <a:xfrm>
            <a:off x="10903459" y="5879024"/>
            <a:ext cx="3081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</a:rPr>
              <a:t>4. Устранение сомнений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279" name="Google Shape;279;g11f509851cb_0_0"/>
          <p:cNvSpPr txBox="1"/>
          <p:nvPr/>
        </p:nvSpPr>
        <p:spPr>
          <a:xfrm>
            <a:off x="13799059" y="6031424"/>
            <a:ext cx="3081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chemeClr val="lt1"/>
                </a:solidFill>
              </a:rPr>
              <a:t>5</a:t>
            </a:r>
            <a:r>
              <a:rPr lang="en-US" sz="2300">
                <a:solidFill>
                  <a:schemeClr val="lt1"/>
                </a:solidFill>
              </a:rPr>
              <a:t>. Покупка</a:t>
            </a:r>
            <a:endParaRPr sz="23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g11f76264178_0_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3321" y="1147975"/>
            <a:ext cx="1754925" cy="100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g11f76264178_0_247"/>
          <p:cNvSpPr txBox="1"/>
          <p:nvPr/>
        </p:nvSpPr>
        <p:spPr>
          <a:xfrm>
            <a:off x="9621950" y="1485750"/>
            <a:ext cx="2221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highlight>
                  <a:srgbClr val="EBBD1B"/>
                </a:highlight>
                <a:latin typeface="Calibri"/>
                <a:ea typeface="Calibri"/>
                <a:cs typeface="Calibri"/>
                <a:sym typeface="Calibri"/>
              </a:rPr>
              <a:t>СТРАНИЦА 1</a:t>
            </a:r>
            <a:endParaRPr b="1" sz="2500">
              <a:highlight>
                <a:srgbClr val="EBBD1B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g11f76264178_0_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31321" y="1147975"/>
            <a:ext cx="1754925" cy="100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11f76264178_0_247"/>
          <p:cNvSpPr txBox="1"/>
          <p:nvPr/>
        </p:nvSpPr>
        <p:spPr>
          <a:xfrm>
            <a:off x="13382575" y="1485750"/>
            <a:ext cx="2221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highlight>
                  <a:srgbClr val="EBBD1B"/>
                </a:highlight>
                <a:latin typeface="Calibri"/>
                <a:ea typeface="Calibri"/>
                <a:cs typeface="Calibri"/>
                <a:sym typeface="Calibri"/>
              </a:rPr>
              <a:t>СТРАНИЦА 2</a:t>
            </a:r>
            <a:endParaRPr b="1" sz="2500">
              <a:highlight>
                <a:srgbClr val="EBBD1B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g11f76264178_0_247"/>
          <p:cNvSpPr txBox="1"/>
          <p:nvPr/>
        </p:nvSpPr>
        <p:spPr>
          <a:xfrm>
            <a:off x="11780375" y="3604975"/>
            <a:ext cx="2221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highlight>
                  <a:srgbClr val="EBBD1B"/>
                </a:highlight>
                <a:latin typeface="Calibri"/>
                <a:ea typeface="Calibri"/>
                <a:cs typeface="Calibri"/>
                <a:sym typeface="Calibri"/>
              </a:rPr>
              <a:t>СТРАНИЦА 3</a:t>
            </a:r>
            <a:endParaRPr b="1" sz="2500">
              <a:highlight>
                <a:srgbClr val="EBBD1B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9" name="Google Shape;289;g11f76264178_0_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431245">
            <a:off x="13615859" y="2505150"/>
            <a:ext cx="1754925" cy="100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g11f76264178_0_247"/>
          <p:cNvSpPr txBox="1"/>
          <p:nvPr/>
        </p:nvSpPr>
        <p:spPr>
          <a:xfrm>
            <a:off x="8324525" y="2653675"/>
            <a:ext cx="2221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highlight>
                  <a:srgbClr val="EBBD1B"/>
                </a:highlight>
                <a:latin typeface="Calibri"/>
                <a:ea typeface="Calibri"/>
                <a:cs typeface="Calibri"/>
                <a:sym typeface="Calibri"/>
              </a:rPr>
              <a:t>СТРАНИЦА 4</a:t>
            </a:r>
            <a:endParaRPr b="1" sz="2500">
              <a:highlight>
                <a:srgbClr val="EBBD1B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g11f76264178_0_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380944">
            <a:off x="9972521" y="3253038"/>
            <a:ext cx="1754925" cy="100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g11f76264178_0_247"/>
          <p:cNvSpPr txBox="1"/>
          <p:nvPr/>
        </p:nvSpPr>
        <p:spPr>
          <a:xfrm>
            <a:off x="8324525" y="5381375"/>
            <a:ext cx="2221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highlight>
                  <a:srgbClr val="EBBD1B"/>
                </a:highlight>
                <a:latin typeface="Calibri"/>
                <a:ea typeface="Calibri"/>
                <a:cs typeface="Calibri"/>
                <a:sym typeface="Calibri"/>
              </a:rPr>
              <a:t>СТРАНИЦА 5</a:t>
            </a:r>
            <a:endParaRPr b="1" sz="2500">
              <a:highlight>
                <a:srgbClr val="EBBD1B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3" name="Google Shape;293;g11f76264178_0_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739086">
            <a:off x="8470134" y="3678763"/>
            <a:ext cx="1754925" cy="100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11f76264178_0_247"/>
          <p:cNvSpPr txBox="1"/>
          <p:nvPr/>
        </p:nvSpPr>
        <p:spPr>
          <a:xfrm>
            <a:off x="12299750" y="4858800"/>
            <a:ext cx="2221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500">
                <a:highlight>
                  <a:srgbClr val="EBBD1B"/>
                </a:highlight>
                <a:latin typeface="Calibri"/>
                <a:ea typeface="Calibri"/>
                <a:cs typeface="Calibri"/>
                <a:sym typeface="Calibri"/>
              </a:rPr>
              <a:t>СТРАНИЦА 6</a:t>
            </a:r>
            <a:endParaRPr b="1" sz="2500">
              <a:highlight>
                <a:srgbClr val="EBBD1B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g11f76264178_0_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067339">
            <a:off x="14280546" y="5037313"/>
            <a:ext cx="1754925" cy="100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11f76264178_0_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83022">
            <a:off x="10372621" y="4720813"/>
            <a:ext cx="1754925" cy="100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11f76264178_0_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98550" y="6307650"/>
            <a:ext cx="2543575" cy="254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11f76264178_0_247"/>
          <p:cNvSpPr txBox="1"/>
          <p:nvPr/>
        </p:nvSpPr>
        <p:spPr>
          <a:xfrm>
            <a:off x="288675" y="2804400"/>
            <a:ext cx="73548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b="1" lang="en-US" sz="2600">
                <a:solidFill>
                  <a:schemeClr val="dk1"/>
                </a:solidFill>
              </a:rPr>
              <a:t>Закрыть все вопросы клиента на </a:t>
            </a:r>
            <a:endParaRPr b="1" sz="26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600">
                <a:solidFill>
                  <a:schemeClr val="dk1"/>
                </a:solidFill>
              </a:rPr>
              <a:t>вашем сайт</a:t>
            </a:r>
            <a:r>
              <a:rPr b="1" lang="en-US" sz="2600">
                <a:solidFill>
                  <a:schemeClr val="dk1"/>
                </a:solidFill>
              </a:rPr>
              <a:t>е</a:t>
            </a:r>
            <a:endParaRPr b="1" sz="2600">
              <a:solidFill>
                <a:schemeClr val="dk1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1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b="1" lang="en-US" sz="2600">
                <a:solidFill>
                  <a:schemeClr val="dk1"/>
                </a:solidFill>
              </a:rPr>
              <a:t>Понять все стадии принятия решения клиентом и что нужно показывать клиенту</a:t>
            </a:r>
            <a:endParaRPr b="1" sz="2600">
              <a:solidFill>
                <a:schemeClr val="dk1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dk1"/>
              </a:solidFill>
            </a:endParaRPr>
          </a:p>
          <a:p>
            <a:pPr indent="-3937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b="1" lang="en-US" sz="2600">
                <a:solidFill>
                  <a:schemeClr val="dk1"/>
                </a:solidFill>
              </a:rPr>
              <a:t>Проводить клиента по всем стадиям</a:t>
            </a:r>
            <a:endParaRPr b="1" sz="2600">
              <a:solidFill>
                <a:schemeClr val="dk1"/>
              </a:solidFill>
            </a:endParaRPr>
          </a:p>
        </p:txBody>
      </p:sp>
      <p:sp>
        <p:nvSpPr>
          <p:cNvPr id="299" name="Google Shape;299;g11f76264178_0_247"/>
          <p:cNvSpPr txBox="1"/>
          <p:nvPr/>
        </p:nvSpPr>
        <p:spPr>
          <a:xfrm>
            <a:off x="1385650" y="325450"/>
            <a:ext cx="15537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D62D6F"/>
                </a:solidFill>
              </a:rPr>
              <a:t>КАСАНИЕ С КЛИЕНТОМ</a:t>
            </a:r>
            <a:endParaRPr b="1" sz="3400">
              <a:solidFill>
                <a:srgbClr val="D62D6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g11f171e8028_0_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56597" y="-152411"/>
            <a:ext cx="1828799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11f171e8028_0_92"/>
          <p:cNvSpPr txBox="1"/>
          <p:nvPr/>
        </p:nvSpPr>
        <p:spPr>
          <a:xfrm>
            <a:off x="10010443" y="3400737"/>
            <a:ext cx="724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1C2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g11f171e8028_0_92"/>
          <p:cNvSpPr txBox="1"/>
          <p:nvPr/>
        </p:nvSpPr>
        <p:spPr>
          <a:xfrm>
            <a:off x="11900100" y="1784800"/>
            <a:ext cx="588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222222"/>
              </a:solidFill>
            </a:endParaRPr>
          </a:p>
        </p:txBody>
      </p:sp>
      <p:pic>
        <p:nvPicPr>
          <p:cNvPr id="307" name="Google Shape;307;g11f171e8028_0_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9021" y="3699325"/>
            <a:ext cx="4929201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11f171e8028_0_92"/>
          <p:cNvSpPr txBox="1"/>
          <p:nvPr/>
        </p:nvSpPr>
        <p:spPr>
          <a:xfrm>
            <a:off x="8420525" y="1777950"/>
            <a:ext cx="9445500" cy="70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D62D6F"/>
                </a:solidFill>
              </a:rPr>
              <a:t>ОСНОВНЫЕ БОЛЕЗНИ КЛИЕНТОВ</a:t>
            </a:r>
            <a:endParaRPr b="1" sz="3400">
              <a:solidFill>
                <a:srgbClr val="D62D6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rgbClr val="333333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00"/>
              <a:buChar char="●"/>
            </a:pPr>
            <a:r>
              <a:rPr lang="en-US" sz="2200">
                <a:solidFill>
                  <a:srgbClr val="333333"/>
                </a:solidFill>
              </a:rPr>
              <a:t>Визуал (Дизайн) превосходит бизнес-цели,исследования</a:t>
            </a:r>
            <a:endParaRPr sz="2200">
              <a:solidFill>
                <a:srgbClr val="333333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333333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00"/>
              <a:buChar char="●"/>
            </a:pPr>
            <a:r>
              <a:rPr lang="en-US" sz="2200">
                <a:solidFill>
                  <a:srgbClr val="333333"/>
                </a:solidFill>
              </a:rPr>
              <a:t>В голове такая картинка - Сайт - это и есть наш интернет-маркетинг. От него Зависит всё</a:t>
            </a:r>
            <a:endParaRPr sz="2200">
              <a:solidFill>
                <a:srgbClr val="333333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333333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00"/>
              <a:buChar char="●"/>
            </a:pPr>
            <a:r>
              <a:rPr lang="en-US" sz="2200">
                <a:solidFill>
                  <a:srgbClr val="333333"/>
                </a:solidFill>
              </a:rPr>
              <a:t>Контент сайта- всегда за кадром. Ведь самое главное - это что? Конечно дизайн</a:t>
            </a:r>
            <a:endParaRPr sz="2200">
              <a:solidFill>
                <a:srgbClr val="333333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333333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00"/>
              <a:buChar char="●"/>
            </a:pPr>
            <a:r>
              <a:rPr lang="en-US" sz="2200">
                <a:solidFill>
                  <a:srgbClr val="333333"/>
                </a:solidFill>
              </a:rPr>
              <a:t>Не обращают внимание на внутренние страницы. Важна только главная страницы</a:t>
            </a:r>
            <a:endParaRPr sz="2200">
              <a:solidFill>
                <a:srgbClr val="333333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333333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200"/>
              <a:buChar char="●"/>
            </a:pPr>
            <a:r>
              <a:rPr lang="en-US" sz="2200">
                <a:solidFill>
                  <a:srgbClr val="333333"/>
                </a:solidFill>
              </a:rPr>
              <a:t>Стоимость сайта: Дорого/дешево, а не окупаемость.</a:t>
            </a:r>
            <a:endParaRPr b="1" sz="22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rgbClr val="D62D6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8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g11f76264178_0_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828799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g11f76264178_0_166"/>
          <p:cNvSpPr txBox="1"/>
          <p:nvPr/>
        </p:nvSpPr>
        <p:spPr>
          <a:xfrm>
            <a:off x="4816574" y="642986"/>
            <a:ext cx="4166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4000" u="none" cap="none" strike="noStrike">
                <a:solidFill>
                  <a:srgbClr val="D62D6F"/>
                </a:solidFill>
                <a:latin typeface="Arial"/>
                <a:ea typeface="Arial"/>
                <a:cs typeface="Arial"/>
                <a:sym typeface="Arial"/>
              </a:rPr>
              <a:t>ЗДРАВСТВУЙТЕ</a:t>
            </a:r>
            <a:endParaRPr b="1" i="0" sz="40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g11f76264178_0_166"/>
          <p:cNvSpPr txBox="1"/>
          <p:nvPr/>
        </p:nvSpPr>
        <p:spPr>
          <a:xfrm>
            <a:off x="4816574" y="2249075"/>
            <a:ext cx="5172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US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МЕНЯ ЗОВУТ</a:t>
            </a:r>
            <a:br>
              <a:rPr b="1" lang="en-US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US" sz="2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ПРОСКУРИН ДЕНИС</a:t>
            </a:r>
            <a:endParaRPr b="1" sz="2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g11f76264178_0_166"/>
          <p:cNvSpPr txBox="1"/>
          <p:nvPr/>
        </p:nvSpPr>
        <p:spPr>
          <a:xfrm>
            <a:off x="11813931" y="4604302"/>
            <a:ext cx="5436300" cy="8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Опыт работы в маркетинге 11 лет </a:t>
            </a:r>
            <a:endParaRPr b="0" i="0" sz="3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g11f76264178_0_166"/>
          <p:cNvSpPr txBox="1"/>
          <p:nvPr/>
        </p:nvSpPr>
        <p:spPr>
          <a:xfrm>
            <a:off x="11813931" y="2561151"/>
            <a:ext cx="5436300" cy="8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87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Руководитель отдела продаж компании INTEC</a:t>
            </a:r>
            <a:endParaRPr b="0" i="0" sz="3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g11f76264178_0_166"/>
          <p:cNvSpPr txBox="1"/>
          <p:nvPr/>
        </p:nvSpPr>
        <p:spPr>
          <a:xfrm>
            <a:off x="11813930" y="6310866"/>
            <a:ext cx="543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2600">
                <a:solidFill>
                  <a:schemeClr val="lt1"/>
                </a:solidFill>
              </a:rPr>
              <a:t>Запущено</a:t>
            </a:r>
            <a:r>
              <a:rPr b="1" lang="en-US" sz="2600">
                <a:solidFill>
                  <a:schemeClr val="lt1"/>
                </a:solidFill>
              </a:rPr>
              <a:t> более 1000 проектов</a:t>
            </a:r>
            <a:endParaRPr b="1" i="0" sz="2600" u="none" cap="none" strike="noStrike">
              <a:solidFill>
                <a:schemeClr val="lt1"/>
              </a:solidFill>
            </a:endParaRPr>
          </a:p>
        </p:txBody>
      </p:sp>
      <p:pic>
        <p:nvPicPr>
          <p:cNvPr id="91" name="Google Shape;91;g11f76264178_0_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02103" y="6473999"/>
            <a:ext cx="817843" cy="82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11f76264178_0_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02101" y="4668135"/>
            <a:ext cx="817843" cy="82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11f76264178_0_1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247277" y="2772514"/>
            <a:ext cx="757263" cy="767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11f76264178_0_1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0050" y="806550"/>
            <a:ext cx="5172926" cy="948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g11f171e8028_0_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56597" y="-152411"/>
            <a:ext cx="1828799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11f171e8028_0_100"/>
          <p:cNvSpPr txBox="1"/>
          <p:nvPr/>
        </p:nvSpPr>
        <p:spPr>
          <a:xfrm>
            <a:off x="10010443" y="3400737"/>
            <a:ext cx="724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1C2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11f171e8028_0_100"/>
          <p:cNvSpPr txBox="1"/>
          <p:nvPr/>
        </p:nvSpPr>
        <p:spPr>
          <a:xfrm>
            <a:off x="11900100" y="1784800"/>
            <a:ext cx="588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222222"/>
              </a:solidFill>
            </a:endParaRPr>
          </a:p>
        </p:txBody>
      </p:sp>
      <p:pic>
        <p:nvPicPr>
          <p:cNvPr id="316" name="Google Shape;316;g11f171e8028_0_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9021" y="3699325"/>
            <a:ext cx="4929201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g11f171e8028_0_100"/>
          <p:cNvSpPr txBox="1"/>
          <p:nvPr/>
        </p:nvSpPr>
        <p:spPr>
          <a:xfrm>
            <a:off x="8420525" y="1777950"/>
            <a:ext cx="9445500" cy="67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D62D6F"/>
                </a:solidFill>
              </a:rPr>
              <a:t>ЕСЛИ ВЫ:</a:t>
            </a:r>
            <a:endParaRPr b="1" sz="3400">
              <a:solidFill>
                <a:srgbClr val="D62D6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333333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AutoNum type="arabicPeriod"/>
            </a:pPr>
            <a:r>
              <a:rPr lang="en-US" sz="2400">
                <a:solidFill>
                  <a:srgbClr val="333333"/>
                </a:solidFill>
              </a:rPr>
              <a:t>Работаете на конкурентном рынке</a:t>
            </a:r>
            <a:endParaRPr sz="2400">
              <a:solidFill>
                <a:srgbClr val="333333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AutoNum type="arabicPeriod"/>
            </a:pPr>
            <a:r>
              <a:rPr lang="en-US" sz="2400">
                <a:solidFill>
                  <a:srgbClr val="333333"/>
                </a:solidFill>
              </a:rPr>
              <a:t>Вам нужно что-то доказывать потребителю,обучать клиента, рассказывать про нюансы продукта</a:t>
            </a:r>
            <a:endParaRPr sz="2400">
              <a:solidFill>
                <a:srgbClr val="333333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400"/>
              <a:buAutoNum type="arabicPeriod"/>
            </a:pPr>
            <a:r>
              <a:rPr lang="en-US" sz="2400">
                <a:solidFill>
                  <a:srgbClr val="333333"/>
                </a:solidFill>
              </a:rPr>
              <a:t>Вам нужно много трафика по сегментам аудитории и повышение продаж</a:t>
            </a:r>
            <a:endParaRPr sz="2400">
              <a:solidFill>
                <a:srgbClr val="333333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333333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33333"/>
                </a:solidFill>
              </a:rPr>
              <a:t>То нужно строить системный подход к разработке сайта</a:t>
            </a:r>
            <a:endParaRPr sz="24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333333"/>
                </a:solidFill>
              </a:rPr>
              <a:t>Такая разработка дорогая и долгая, но она не только окупается, но и помогает компании расти.</a:t>
            </a:r>
            <a:endParaRPr sz="2400">
              <a:solidFill>
                <a:srgbClr val="333333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rgbClr val="D62D6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g11f509851cb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97847" y="-244536"/>
            <a:ext cx="1828799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g11f509851cb_0_40"/>
          <p:cNvSpPr txBox="1"/>
          <p:nvPr/>
        </p:nvSpPr>
        <p:spPr>
          <a:xfrm>
            <a:off x="10010443" y="3400737"/>
            <a:ext cx="724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1C2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11f509851cb_0_40"/>
          <p:cNvSpPr txBox="1"/>
          <p:nvPr/>
        </p:nvSpPr>
        <p:spPr>
          <a:xfrm>
            <a:off x="11900100" y="1784800"/>
            <a:ext cx="588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222222"/>
              </a:solidFill>
            </a:endParaRPr>
          </a:p>
        </p:txBody>
      </p:sp>
      <p:pic>
        <p:nvPicPr>
          <p:cNvPr id="325" name="Google Shape;325;g11f509851cb_0_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9021" y="3699325"/>
            <a:ext cx="4929201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11f509851cb_0_40"/>
          <p:cNvSpPr txBox="1"/>
          <p:nvPr/>
        </p:nvSpPr>
        <p:spPr>
          <a:xfrm>
            <a:off x="8505425" y="1453000"/>
            <a:ext cx="9445500" cy="13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500">
                <a:solidFill>
                  <a:srgbClr val="D62D6F"/>
                </a:solidFill>
              </a:rPr>
              <a:t>ПОЭТОМУ</a:t>
            </a:r>
            <a:endParaRPr sz="35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rgbClr val="D62D6F"/>
              </a:solidFill>
            </a:endParaRPr>
          </a:p>
        </p:txBody>
      </p:sp>
      <p:graphicFrame>
        <p:nvGraphicFramePr>
          <p:cNvPr id="327" name="Google Shape;327;g11f509851cb_0_40"/>
          <p:cNvGraphicFramePr/>
          <p:nvPr/>
        </p:nvGraphicFramePr>
        <p:xfrm>
          <a:off x="8444850" y="2228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{1CADE969-B54E-49D8-83AA-BAFE835D2A87}</a:tableStyleId>
              </a:tblPr>
              <a:tblGrid>
                <a:gridCol w="5266025"/>
                <a:gridCol w="42400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600">
                          <a:solidFill>
                            <a:srgbClr val="D62D6F"/>
                          </a:solidFill>
                        </a:rPr>
                        <a:t>75 % Ресурсов и времения</a:t>
                      </a:r>
                      <a:endParaRPr b="1" sz="2600">
                        <a:solidFill>
                          <a:srgbClr val="D62D6F"/>
                        </a:solidFill>
                      </a:endParaRPr>
                    </a:p>
                    <a:p>
                      <a:pPr indent="-3937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2600"/>
                        <a:buChar char="●"/>
                      </a:pPr>
                      <a:r>
                        <a:rPr b="1" lang="en-US" sz="2600">
                          <a:solidFill>
                            <a:srgbClr val="333333"/>
                          </a:solidFill>
                        </a:rPr>
                        <a:t>Продумываем системную стратегию</a:t>
                      </a:r>
                      <a:endParaRPr b="1" sz="2600">
                        <a:solidFill>
                          <a:srgbClr val="333333"/>
                        </a:solidFill>
                      </a:endParaRPr>
                    </a:p>
                    <a:p>
                      <a:pPr indent="-39370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33333"/>
                        </a:buClr>
                        <a:buSzPts val="2600"/>
                        <a:buChar char="●"/>
                      </a:pPr>
                      <a:r>
                        <a:rPr b="1" lang="en-US" sz="2600">
                          <a:solidFill>
                            <a:srgbClr val="333333"/>
                          </a:solidFill>
                        </a:rPr>
                        <a:t>Строим маркетинговый каркас сайта (пути клиентов и прототипы)</a:t>
                      </a:r>
                      <a:endParaRPr b="1" sz="2600">
                        <a:solidFill>
                          <a:srgbClr val="333333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600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6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600">
                          <a:solidFill>
                            <a:srgbClr val="D62D6F"/>
                          </a:solidFill>
                        </a:rPr>
                        <a:t>30 % </a:t>
                      </a:r>
                      <a:r>
                        <a:rPr b="1" lang="en-US" sz="2600"/>
                        <a:t>На дизайн, вёрстку и программирование</a:t>
                      </a:r>
                      <a:endParaRPr b="1" sz="26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1f509851cb_0_63"/>
          <p:cNvSpPr/>
          <p:nvPr/>
        </p:nvSpPr>
        <p:spPr>
          <a:xfrm>
            <a:off x="1" y="0"/>
            <a:ext cx="18288000" cy="10287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3" name="Google Shape;333;g11f509851cb_0_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1506" y="1803678"/>
            <a:ext cx="2387301" cy="2133333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g11f509851cb_0_63"/>
          <p:cNvSpPr txBox="1"/>
          <p:nvPr/>
        </p:nvSpPr>
        <p:spPr>
          <a:xfrm>
            <a:off x="1359173" y="4076150"/>
            <a:ext cx="4951800" cy="3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Char char="●"/>
            </a:pPr>
            <a:r>
              <a:rPr b="1" lang="en-US" sz="2000">
                <a:solidFill>
                  <a:srgbClr val="333333"/>
                </a:solidFill>
              </a:rPr>
              <a:t>Анализируем бизнес клиента</a:t>
            </a:r>
            <a:endParaRPr b="1" sz="2000">
              <a:solidFill>
                <a:srgbClr val="333333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33333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Char char="●"/>
            </a:pPr>
            <a:r>
              <a:rPr b="1" lang="en-US" sz="2000">
                <a:solidFill>
                  <a:srgbClr val="333333"/>
                </a:solidFill>
              </a:rPr>
              <a:t>Изучаем конкурентов</a:t>
            </a:r>
            <a:endParaRPr b="1" sz="2000">
              <a:solidFill>
                <a:srgbClr val="333333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33333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Char char="●"/>
            </a:pPr>
            <a:r>
              <a:rPr b="1" lang="en-US" sz="2000">
                <a:solidFill>
                  <a:srgbClr val="333333"/>
                </a:solidFill>
              </a:rPr>
              <a:t>Изучаем спрос под микроскопом, </a:t>
            </a:r>
            <a:r>
              <a:rPr b="1" lang="en-US" sz="2000">
                <a:solidFill>
                  <a:srgbClr val="333333"/>
                </a:solidFill>
              </a:rPr>
              <a:t>сегментируем</a:t>
            </a:r>
            <a:r>
              <a:rPr b="1" lang="en-US" sz="2000">
                <a:solidFill>
                  <a:srgbClr val="333333"/>
                </a:solidFill>
              </a:rPr>
              <a:t> целевую </a:t>
            </a:r>
            <a:r>
              <a:rPr b="1" lang="en-US" sz="2000">
                <a:solidFill>
                  <a:srgbClr val="333333"/>
                </a:solidFill>
              </a:rPr>
              <a:t>аудиторию</a:t>
            </a:r>
            <a:r>
              <a:rPr b="1" lang="en-US" sz="2000">
                <a:solidFill>
                  <a:srgbClr val="333333"/>
                </a:solidFill>
              </a:rPr>
              <a:t> и строим путь клиента</a:t>
            </a:r>
            <a:endParaRPr b="1" sz="2000">
              <a:solidFill>
                <a:srgbClr val="333333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333333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rgbClr val="333333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1C2120"/>
              </a:solidFill>
            </a:endParaRPr>
          </a:p>
        </p:txBody>
      </p:sp>
      <p:pic>
        <p:nvPicPr>
          <p:cNvPr id="335" name="Google Shape;335;g11f509851cb_0_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01209" y="2292405"/>
            <a:ext cx="2107936" cy="1409524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11f509851cb_0_63"/>
          <p:cNvSpPr txBox="1"/>
          <p:nvPr/>
        </p:nvSpPr>
        <p:spPr>
          <a:xfrm>
            <a:off x="2697612" y="1301209"/>
            <a:ext cx="12892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3 ШАГА РАЗРАБОТКИ САЙТА</a:t>
            </a:r>
            <a:endParaRPr b="1" i="0" sz="4000" u="none" cap="none" strike="noStrike">
              <a:solidFill>
                <a:srgbClr val="D62D6F"/>
              </a:solidFill>
            </a:endParaRPr>
          </a:p>
        </p:txBody>
      </p:sp>
      <p:pic>
        <p:nvPicPr>
          <p:cNvPr id="337" name="Google Shape;337;g11f509851cb_0_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506981" y="1651278"/>
            <a:ext cx="2387301" cy="2133333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11f509851cb_0_63"/>
          <p:cNvSpPr txBox="1"/>
          <p:nvPr/>
        </p:nvSpPr>
        <p:spPr>
          <a:xfrm>
            <a:off x="7074173" y="3999950"/>
            <a:ext cx="4951800" cy="49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Char char="●"/>
            </a:pPr>
            <a:r>
              <a:rPr b="1" lang="en-US" sz="2000">
                <a:solidFill>
                  <a:srgbClr val="333333"/>
                </a:solidFill>
              </a:rPr>
              <a:t>Глубинное интервью</a:t>
            </a:r>
            <a:endParaRPr b="1" sz="2000">
              <a:solidFill>
                <a:srgbClr val="333333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33333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Char char="●"/>
            </a:pPr>
            <a:r>
              <a:rPr b="1" lang="en-US" sz="2000">
                <a:solidFill>
                  <a:srgbClr val="333333"/>
                </a:solidFill>
              </a:rPr>
              <a:t>Текстовый прототип сайта</a:t>
            </a:r>
            <a:endParaRPr b="1" sz="2000">
              <a:solidFill>
                <a:srgbClr val="333333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33333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Char char="●"/>
            </a:pPr>
            <a:r>
              <a:rPr b="1" lang="en-US" sz="2000">
                <a:solidFill>
                  <a:srgbClr val="333333"/>
                </a:solidFill>
              </a:rPr>
              <a:t>Подготовка </a:t>
            </a:r>
            <a:r>
              <a:rPr b="1" lang="en-US" sz="2000">
                <a:solidFill>
                  <a:srgbClr val="333333"/>
                </a:solidFill>
              </a:rPr>
              <a:t>продающего</a:t>
            </a:r>
            <a:r>
              <a:rPr b="1" lang="en-US" sz="2000">
                <a:solidFill>
                  <a:srgbClr val="333333"/>
                </a:solidFill>
              </a:rPr>
              <a:t> контента</a:t>
            </a:r>
            <a:endParaRPr b="1" sz="2000">
              <a:solidFill>
                <a:srgbClr val="333333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33333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Char char="●"/>
            </a:pPr>
            <a:r>
              <a:rPr b="1" lang="en-US" sz="2000">
                <a:solidFill>
                  <a:srgbClr val="333333"/>
                </a:solidFill>
              </a:rPr>
              <a:t>Финальный прототип</a:t>
            </a:r>
            <a:endParaRPr b="1" sz="2000">
              <a:solidFill>
                <a:srgbClr val="333333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33333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Char char="●"/>
            </a:pPr>
            <a:r>
              <a:rPr b="1" lang="en-US" sz="2000">
                <a:solidFill>
                  <a:srgbClr val="333333"/>
                </a:solidFill>
              </a:rPr>
              <a:t>Графический дизайн</a:t>
            </a:r>
            <a:endParaRPr b="1" sz="2000">
              <a:solidFill>
                <a:srgbClr val="333333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33333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Char char="●"/>
            </a:pPr>
            <a:r>
              <a:rPr b="1" lang="en-US" sz="2000">
                <a:solidFill>
                  <a:srgbClr val="333333"/>
                </a:solidFill>
              </a:rPr>
              <a:t>Верстка и программирование</a:t>
            </a:r>
            <a:endParaRPr b="1" sz="20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33333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Char char="●"/>
            </a:pPr>
            <a:r>
              <a:rPr b="1" lang="en-US" sz="2000">
                <a:solidFill>
                  <a:srgbClr val="333333"/>
                </a:solidFill>
              </a:rPr>
              <a:t>Тестирование</a:t>
            </a:r>
            <a:endParaRPr b="1" sz="2000">
              <a:solidFill>
                <a:srgbClr val="333333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33333"/>
              </a:solidFill>
            </a:endParaRPr>
          </a:p>
        </p:txBody>
      </p:sp>
      <p:sp>
        <p:nvSpPr>
          <p:cNvPr id="339" name="Google Shape;339;g11f509851cb_0_63"/>
          <p:cNvSpPr txBox="1"/>
          <p:nvPr/>
        </p:nvSpPr>
        <p:spPr>
          <a:xfrm>
            <a:off x="13398775" y="3999950"/>
            <a:ext cx="3843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Char char="●"/>
            </a:pPr>
            <a:r>
              <a:rPr b="1" lang="en-US" sz="2000">
                <a:solidFill>
                  <a:srgbClr val="333333"/>
                </a:solidFill>
              </a:rPr>
              <a:t>Ищем места где теряем продажи и прибыль -&gt; дорабатываем сайт</a:t>
            </a:r>
            <a:endParaRPr b="1" sz="2000">
              <a:solidFill>
                <a:srgbClr val="1C2120"/>
              </a:solidFill>
            </a:endParaRPr>
          </a:p>
        </p:txBody>
      </p:sp>
      <p:sp>
        <p:nvSpPr>
          <p:cNvPr id="340" name="Google Shape;340;g11f509851cb_0_63"/>
          <p:cNvSpPr txBox="1"/>
          <p:nvPr/>
        </p:nvSpPr>
        <p:spPr>
          <a:xfrm>
            <a:off x="2128351" y="3321400"/>
            <a:ext cx="438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3200">
                <a:solidFill>
                  <a:srgbClr val="D62D6F"/>
                </a:solidFill>
              </a:rPr>
              <a:t>аналитика</a:t>
            </a:r>
            <a:endParaRPr b="1" i="0" sz="3200" u="none" cap="none" strike="noStrike">
              <a:solidFill>
                <a:srgbClr val="D62D6F"/>
              </a:solidFill>
            </a:endParaRPr>
          </a:p>
        </p:txBody>
      </p:sp>
      <p:sp>
        <p:nvSpPr>
          <p:cNvPr id="341" name="Google Shape;341;g11f509851cb_0_63"/>
          <p:cNvSpPr txBox="1"/>
          <p:nvPr/>
        </p:nvSpPr>
        <p:spPr>
          <a:xfrm>
            <a:off x="7960426" y="3321400"/>
            <a:ext cx="438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3200">
                <a:solidFill>
                  <a:srgbClr val="D62D6F"/>
                </a:solidFill>
              </a:rPr>
              <a:t>разработка</a:t>
            </a:r>
            <a:endParaRPr b="1" i="0" sz="3200" u="none" cap="none" strike="noStrike">
              <a:solidFill>
                <a:srgbClr val="D62D6F"/>
              </a:solidFill>
            </a:endParaRPr>
          </a:p>
        </p:txBody>
      </p:sp>
      <p:sp>
        <p:nvSpPr>
          <p:cNvPr id="342" name="Google Shape;342;g11f509851cb_0_63"/>
          <p:cNvSpPr txBox="1"/>
          <p:nvPr/>
        </p:nvSpPr>
        <p:spPr>
          <a:xfrm>
            <a:off x="13751626" y="3321400"/>
            <a:ext cx="438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3200">
                <a:solidFill>
                  <a:srgbClr val="D62D6F"/>
                </a:solidFill>
              </a:rPr>
              <a:t>запуск и улучшение</a:t>
            </a:r>
            <a:endParaRPr b="1" i="0" sz="3200" u="none" cap="none" strike="noStrike">
              <a:solidFill>
                <a:srgbClr val="D62D6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1f76264178_0_32"/>
          <p:cNvSpPr txBox="1"/>
          <p:nvPr/>
        </p:nvSpPr>
        <p:spPr>
          <a:xfrm>
            <a:off x="1382675" y="2100350"/>
            <a:ext cx="14819100" cy="60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33211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3100">
                <a:solidFill>
                  <a:schemeClr val="dk1"/>
                </a:solidFill>
              </a:rPr>
              <a:t>ЦЕЛЬ БРИФИНГА - СОБРАТЬ МАКСИМАЛЬНУЮ </a:t>
            </a:r>
            <a:r>
              <a:rPr b="1" lang="en-US" sz="3100">
                <a:solidFill>
                  <a:schemeClr val="dk1"/>
                </a:solidFill>
              </a:rPr>
              <a:t>ИНФОРМАЦИЮ</a:t>
            </a:r>
            <a:endParaRPr b="1" sz="3100">
              <a:solidFill>
                <a:schemeClr val="dk1"/>
              </a:solidFill>
            </a:endParaRPr>
          </a:p>
          <a:p>
            <a:pPr indent="0" lvl="1" marL="33211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sz="3100">
              <a:solidFill>
                <a:schemeClr val="dk1"/>
              </a:solidFill>
            </a:endParaRPr>
          </a:p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Char char="●"/>
            </a:pPr>
            <a:r>
              <a:rPr lang="en-US" sz="3100">
                <a:solidFill>
                  <a:schemeClr val="dk1"/>
                </a:solidFill>
              </a:rPr>
              <a:t>Цель сайта</a:t>
            </a:r>
            <a:endParaRPr sz="3100">
              <a:solidFill>
                <a:schemeClr val="dk1"/>
              </a:solidFill>
            </a:endParaRPr>
          </a:p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Char char="●"/>
            </a:pPr>
            <a:r>
              <a:rPr lang="en-US" sz="3100">
                <a:solidFill>
                  <a:schemeClr val="dk1"/>
                </a:solidFill>
              </a:rPr>
              <a:t>Портреты ЦА</a:t>
            </a:r>
            <a:endParaRPr sz="3100">
              <a:solidFill>
                <a:schemeClr val="dk1"/>
              </a:solidFill>
            </a:endParaRPr>
          </a:p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Char char="●"/>
            </a:pPr>
            <a:r>
              <a:rPr lang="en-US" sz="3100">
                <a:solidFill>
                  <a:schemeClr val="dk1"/>
                </a:solidFill>
              </a:rPr>
              <a:t>Цели ЦА</a:t>
            </a:r>
            <a:endParaRPr sz="3100">
              <a:solidFill>
                <a:schemeClr val="dk1"/>
              </a:solidFill>
            </a:endParaRPr>
          </a:p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Char char="●"/>
            </a:pPr>
            <a:r>
              <a:rPr lang="en-US" sz="3100">
                <a:solidFill>
                  <a:schemeClr val="dk1"/>
                </a:solidFill>
              </a:rPr>
              <a:t>Возражения ЦА по продукту клиента</a:t>
            </a:r>
            <a:endParaRPr sz="3100">
              <a:solidFill>
                <a:schemeClr val="dk1"/>
              </a:solidFill>
            </a:endParaRPr>
          </a:p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Char char="●"/>
            </a:pPr>
            <a:r>
              <a:rPr lang="en-US" sz="3100">
                <a:solidFill>
                  <a:schemeClr val="dk1"/>
                </a:solidFill>
              </a:rPr>
              <a:t>Конкуренты</a:t>
            </a:r>
            <a:endParaRPr sz="3100">
              <a:solidFill>
                <a:schemeClr val="dk1"/>
              </a:solidFill>
            </a:endParaRPr>
          </a:p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Char char="●"/>
            </a:pPr>
            <a:r>
              <a:rPr lang="en-US" sz="3100">
                <a:solidFill>
                  <a:schemeClr val="dk1"/>
                </a:solidFill>
              </a:rPr>
              <a:t>Конкурентные </a:t>
            </a:r>
            <a:r>
              <a:rPr lang="en-US" sz="3100">
                <a:solidFill>
                  <a:schemeClr val="dk1"/>
                </a:solidFill>
              </a:rPr>
              <a:t>преимущества</a:t>
            </a:r>
            <a:r>
              <a:rPr lang="en-US" sz="3100">
                <a:solidFill>
                  <a:schemeClr val="dk1"/>
                </a:solidFill>
              </a:rPr>
              <a:t> клиента</a:t>
            </a:r>
            <a:endParaRPr sz="3100">
              <a:solidFill>
                <a:schemeClr val="dk1"/>
              </a:solidFill>
            </a:endParaRPr>
          </a:p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Char char="●"/>
            </a:pPr>
            <a:r>
              <a:rPr lang="en-US" sz="3100">
                <a:solidFill>
                  <a:schemeClr val="dk1"/>
                </a:solidFill>
              </a:rPr>
              <a:t>Конкурентные преимущества продукции</a:t>
            </a:r>
            <a:endParaRPr sz="3100">
              <a:solidFill>
                <a:schemeClr val="dk1"/>
              </a:solidFill>
            </a:endParaRPr>
          </a:p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Char char="●"/>
            </a:pPr>
            <a:r>
              <a:rPr lang="en-US" sz="3100">
                <a:solidFill>
                  <a:schemeClr val="dk1"/>
                </a:solidFill>
              </a:rPr>
              <a:t>В каких каналах будет продвигаться сайт</a:t>
            </a:r>
            <a:endParaRPr sz="3100">
              <a:solidFill>
                <a:schemeClr val="dk1"/>
              </a:solidFill>
            </a:endParaRPr>
          </a:p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Char char="●"/>
            </a:pPr>
            <a:r>
              <a:rPr lang="en-US" sz="3100">
                <a:solidFill>
                  <a:schemeClr val="dk1"/>
                </a:solidFill>
              </a:rPr>
              <a:t>Каналы продвижения продукции</a:t>
            </a:r>
            <a:endParaRPr sz="3100">
              <a:solidFill>
                <a:schemeClr val="dk1"/>
              </a:solidFill>
            </a:endParaRPr>
          </a:p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Char char="●"/>
            </a:pPr>
            <a:r>
              <a:rPr lang="en-US" sz="3100">
                <a:solidFill>
                  <a:schemeClr val="dk1"/>
                </a:solidFill>
              </a:rPr>
              <a:t>Путь клиента со стадиями принятия решения</a:t>
            </a:r>
            <a:endParaRPr sz="31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</p:txBody>
      </p:sp>
      <p:sp>
        <p:nvSpPr>
          <p:cNvPr id="348" name="Google Shape;348;g11f76264178_0_32"/>
          <p:cNvSpPr txBox="1"/>
          <p:nvPr/>
        </p:nvSpPr>
        <p:spPr>
          <a:xfrm>
            <a:off x="2941087" y="975409"/>
            <a:ext cx="128928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900">
                <a:solidFill>
                  <a:srgbClr val="D62D6F"/>
                </a:solidFill>
              </a:rPr>
              <a:t>БРИФИНГ </a:t>
            </a:r>
            <a:endParaRPr b="1" i="0" sz="4900" u="none" cap="none" strike="noStrike">
              <a:solidFill>
                <a:srgbClr val="D62D6F"/>
              </a:solidFill>
            </a:endParaRPr>
          </a:p>
        </p:txBody>
      </p:sp>
      <p:sp>
        <p:nvSpPr>
          <p:cNvPr id="349" name="Google Shape;349;g11f76264178_0_32"/>
          <p:cNvSpPr txBox="1"/>
          <p:nvPr/>
        </p:nvSpPr>
        <p:spPr>
          <a:xfrm>
            <a:off x="3461387" y="8779809"/>
            <a:ext cx="12892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3100">
                <a:solidFill>
                  <a:srgbClr val="D62D6F"/>
                </a:solidFill>
              </a:rPr>
              <a:t>2 Клиента написали книгу о компании </a:t>
            </a:r>
            <a:endParaRPr b="1" sz="3100">
              <a:solidFill>
                <a:srgbClr val="D62D6F"/>
              </a:solidFill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3100">
                <a:solidFill>
                  <a:srgbClr val="D62D6F"/>
                </a:solidFill>
              </a:rPr>
              <a:t>на основании нашего брифа</a:t>
            </a:r>
            <a:endParaRPr b="1" i="0" sz="3100" u="none" cap="none" strike="noStrike">
              <a:solidFill>
                <a:srgbClr val="D62D6F"/>
              </a:solidFill>
            </a:endParaRPr>
          </a:p>
        </p:txBody>
      </p:sp>
      <p:pic>
        <p:nvPicPr>
          <p:cNvPr id="350" name="Google Shape;350;g11f76264178_0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29481" y="-362522"/>
            <a:ext cx="2387301" cy="2133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2"/>
          <p:cNvSpPr txBox="1"/>
          <p:nvPr/>
        </p:nvSpPr>
        <p:spPr>
          <a:xfrm>
            <a:off x="597165" y="3023850"/>
            <a:ext cx="10625700" cy="63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39700" lvl="0" marL="1397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</a:t>
            </a: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Интервью с заказчиком, погружение в сферу деятельности и детали бизнес-процессов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1397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1397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</a:t>
            </a: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Транскрибация интервью и разработка смысловой карты (удобная таблица) со всей информацией о компании (предоставляется в формате xmind)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1397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1397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</a:t>
            </a: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Анализ целевой аудитории. Сегментация и составление нескольких портретов ЦА.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13970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13970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</a:t>
            </a: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Изучение пути клиента, боли, потребностей и возражений (предоставляется в формате таблицы)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1397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1397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</a:t>
            </a: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Анализ запросов клиентов. 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1397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1397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</a:t>
            </a:r>
            <a:r>
              <a:rPr b="1" lang="en-US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</a:t>
            </a: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Анализ конкурентов и их рекламных материалов</a:t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1397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2385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</a:t>
            </a:r>
            <a:r>
              <a:rPr b="1" lang="en-US"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аркетинговая стратегия и построение структуры воронки продаж</a:t>
            </a:r>
            <a:endParaRPr b="1" sz="3300">
              <a:solidFill>
                <a:srgbClr val="1C2120"/>
              </a:solidFill>
            </a:endParaRPr>
          </a:p>
        </p:txBody>
      </p:sp>
      <p:sp>
        <p:nvSpPr>
          <p:cNvPr id="356" name="Google Shape;356;p42"/>
          <p:cNvSpPr txBox="1"/>
          <p:nvPr/>
        </p:nvSpPr>
        <p:spPr>
          <a:xfrm>
            <a:off x="3459612" y="1529809"/>
            <a:ext cx="128928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ПРЕДПРОЕКТНАЯ ПОДГОТОВКА И ИССЛЕДОВАНИЕ</a:t>
            </a:r>
            <a:endParaRPr b="1" i="0" sz="4000" u="none" cap="none" strike="noStrike">
              <a:solidFill>
                <a:srgbClr val="D62D6F"/>
              </a:solidFill>
            </a:endParaRPr>
          </a:p>
        </p:txBody>
      </p:sp>
      <p:pic>
        <p:nvPicPr>
          <p:cNvPr id="357" name="Google Shape;35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42250" y="3629025"/>
            <a:ext cx="6492502" cy="392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2034" y="1227467"/>
            <a:ext cx="2107936" cy="140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1f76264178_0_83"/>
          <p:cNvSpPr txBox="1"/>
          <p:nvPr/>
        </p:nvSpPr>
        <p:spPr>
          <a:xfrm>
            <a:off x="2186137" y="480409"/>
            <a:ext cx="128928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ПРЕДПРОЕКТНАЯ ПОДГОТОВКА И ИССЛЕДОВАНИЕ</a:t>
            </a:r>
            <a:endParaRPr b="1" i="0" sz="4000" u="none" cap="none" strike="noStrike">
              <a:solidFill>
                <a:srgbClr val="D62D6F"/>
              </a:solidFill>
            </a:endParaRPr>
          </a:p>
        </p:txBody>
      </p:sp>
      <p:sp>
        <p:nvSpPr>
          <p:cNvPr id="364" name="Google Shape;364;g11f76264178_0_83"/>
          <p:cNvSpPr txBox="1"/>
          <p:nvPr/>
        </p:nvSpPr>
        <p:spPr>
          <a:xfrm>
            <a:off x="7634090" y="2770325"/>
            <a:ext cx="10625700" cy="43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D62D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 </a:t>
            </a:r>
            <a:r>
              <a:rPr b="1" lang="en-US" sz="3300">
                <a:solidFill>
                  <a:srgbClr val="D62D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ДАЕТ</a:t>
            </a:r>
            <a:r>
              <a:rPr b="1" lang="en-US" sz="3300">
                <a:solidFill>
                  <a:srgbClr val="D62D6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ВАМ:</a:t>
            </a:r>
            <a:endParaRPr b="1" sz="3300">
              <a:solidFill>
                <a:srgbClr val="D62D6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Структура сайта разработана от спроса рынка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УТП + Возражения + Целевая Аудитория поможет лучше понять свою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аудиторию и понять, как сделать больше продаж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Понять действия конкурентов и перенять лучшие практики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810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●"/>
            </a:pPr>
            <a:r>
              <a:rPr b="1" lang="en-US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Выстроить коммуникацию по этапам принятия решения</a:t>
            </a:r>
            <a:endParaRPr b="1"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5" name="Google Shape;365;g11f76264178_0_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750" y="3048875"/>
            <a:ext cx="6492502" cy="392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g11f509851cb_0_134"/>
          <p:cNvPicPr preferRelativeResize="0"/>
          <p:nvPr/>
        </p:nvPicPr>
        <p:blipFill rotWithShape="1">
          <a:blip r:embed="rId3">
            <a:alphaModFix/>
          </a:blip>
          <a:srcRect b="7815" l="0" r="0" t="16530"/>
          <a:stretch/>
        </p:blipFill>
        <p:spPr>
          <a:xfrm>
            <a:off x="2057400" y="93625"/>
            <a:ext cx="14499277" cy="9972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1f509851cb_0_116"/>
          <p:cNvSpPr txBox="1"/>
          <p:nvPr/>
        </p:nvSpPr>
        <p:spPr>
          <a:xfrm>
            <a:off x="1297776" y="2300525"/>
            <a:ext cx="9987300" cy="78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39700" lvl="0" marL="139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</a:t>
            </a:r>
            <a:r>
              <a:rPr b="1" lang="en-US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Разработка структуры сайта</a:t>
            </a:r>
            <a:endParaRPr b="1"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139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	Написание текстов, оферов и УТП</a:t>
            </a:r>
            <a:endParaRPr b="1"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139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	Разработка форм захвата, всплывающих окон, призывов к действию</a:t>
            </a:r>
            <a:endParaRPr b="1"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139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	Разработка страницы спасибо</a:t>
            </a:r>
            <a:endParaRPr b="1"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139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	Подбор референсов и описание пожеланий для дизайнера и контента</a:t>
            </a:r>
            <a:endParaRPr b="1"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139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	Согласование прототипа с заказчиком</a:t>
            </a:r>
            <a:endParaRPr b="1"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139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	Внесение корректировок на основе обратной связи</a:t>
            </a:r>
            <a:endParaRPr b="1"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139700" rtl="0" algn="l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	Утверждение прототипа</a:t>
            </a:r>
            <a:endParaRPr b="1"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Times New Roman"/>
              <a:buChar char="●"/>
            </a:pPr>
            <a:r>
              <a:rPr b="1" lang="en-US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Полная </a:t>
            </a:r>
            <a:r>
              <a:rPr b="1" lang="en-US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вычитка</a:t>
            </a:r>
            <a:r>
              <a:rPr b="1" lang="en-US"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прототипа</a:t>
            </a:r>
            <a:endParaRPr b="1"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39700" lvl="0" marL="139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1" marL="33211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100">
              <a:solidFill>
                <a:srgbClr val="1C2120"/>
              </a:solidFill>
            </a:endParaRPr>
          </a:p>
        </p:txBody>
      </p:sp>
      <p:sp>
        <p:nvSpPr>
          <p:cNvPr id="376" name="Google Shape;376;g11f509851cb_0_116"/>
          <p:cNvSpPr txBox="1"/>
          <p:nvPr/>
        </p:nvSpPr>
        <p:spPr>
          <a:xfrm>
            <a:off x="3459612" y="1529809"/>
            <a:ext cx="12892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РАЗРАБОТКА ПРОТОТИПА САЙТА</a:t>
            </a:r>
            <a:endParaRPr b="1" i="0" sz="4000" u="none" cap="none" strike="noStrike">
              <a:solidFill>
                <a:srgbClr val="D62D6F"/>
              </a:solidFill>
            </a:endParaRPr>
          </a:p>
        </p:txBody>
      </p:sp>
      <p:pic>
        <p:nvPicPr>
          <p:cNvPr id="377" name="Google Shape;377;g11f509851cb_0_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7475" y="2297799"/>
            <a:ext cx="6464975" cy="754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11f509851cb_0_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7431" y="164478"/>
            <a:ext cx="2387301" cy="2133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1a9982ac2d_0_19"/>
          <p:cNvSpPr txBox="1"/>
          <p:nvPr/>
        </p:nvSpPr>
        <p:spPr>
          <a:xfrm>
            <a:off x="9096050" y="2756707"/>
            <a:ext cx="83646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4010" lvl="1" marL="62612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2600"/>
              <a:buFont typeface="Montserrat"/>
              <a:buChar char="•"/>
            </a:pPr>
            <a:r>
              <a:rPr lang="en-US" sz="2800">
                <a:solidFill>
                  <a:srgbClr val="1C2120"/>
                </a:solidFill>
              </a:rPr>
              <a:t>С</a:t>
            </a:r>
            <a:r>
              <a:rPr b="0" i="0" lang="en-US" sz="2800" u="none" cap="none" strike="noStrike">
                <a:solidFill>
                  <a:srgbClr val="1C2120"/>
                </a:solidFill>
                <a:latin typeface="Arial"/>
                <a:ea typeface="Arial"/>
                <a:cs typeface="Arial"/>
                <a:sym typeface="Arial"/>
              </a:rPr>
              <a:t>траницы с продающими элементами для максимальных продаж</a:t>
            </a:r>
            <a:endParaRPr/>
          </a:p>
          <a:p>
            <a:pPr indent="-294010" lvl="1" marL="62612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2600"/>
              <a:buFont typeface="Montserrat"/>
              <a:buChar char="•"/>
            </a:pPr>
            <a:r>
              <a:rPr b="0" i="0" lang="en-US" sz="2800" u="none" cap="none" strike="noStrike">
                <a:solidFill>
                  <a:srgbClr val="1C2120"/>
                </a:solidFill>
                <a:latin typeface="Arial"/>
                <a:ea typeface="Arial"/>
                <a:cs typeface="Arial"/>
                <a:sym typeface="Arial"/>
              </a:rPr>
              <a:t>Визуальное оформление для отстройки </a:t>
            </a:r>
            <a:br>
              <a:rPr b="0" i="0" lang="en-US" sz="2800" u="none" cap="none" strike="noStrike">
                <a:solidFill>
                  <a:srgbClr val="1C212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800" u="none" cap="none" strike="noStrike">
                <a:solidFill>
                  <a:srgbClr val="1C2120"/>
                </a:solidFill>
                <a:latin typeface="Arial"/>
                <a:ea typeface="Arial"/>
                <a:cs typeface="Arial"/>
                <a:sym typeface="Arial"/>
              </a:rPr>
              <a:t>от конкурентов</a:t>
            </a:r>
            <a:endParaRPr/>
          </a:p>
          <a:p>
            <a:pPr indent="-294010" lvl="1" marL="62612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2600"/>
              <a:buFont typeface="Montserrat"/>
              <a:buChar char="•"/>
            </a:pPr>
            <a:r>
              <a:rPr b="0" i="0" lang="en-US" sz="2800" u="none" cap="none" strike="noStrike">
                <a:solidFill>
                  <a:srgbClr val="1C2120"/>
                </a:solidFill>
                <a:latin typeface="Arial"/>
                <a:ea typeface="Arial"/>
                <a:cs typeface="Arial"/>
                <a:sym typeface="Arial"/>
              </a:rPr>
              <a:t>Упаковка Вашего бизнеса в лаконичный </a:t>
            </a:r>
            <a:br>
              <a:rPr b="0" i="0" lang="en-US" sz="2800" u="none" cap="none" strike="noStrike">
                <a:solidFill>
                  <a:srgbClr val="1C212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800" u="none" cap="none" strike="noStrike">
                <a:solidFill>
                  <a:srgbClr val="1C2120"/>
                </a:solidFill>
                <a:latin typeface="Arial"/>
                <a:ea typeface="Arial"/>
                <a:cs typeface="Arial"/>
                <a:sym typeface="Arial"/>
              </a:rPr>
              <a:t>и продающий интерфейс сайта</a:t>
            </a:r>
            <a:endParaRPr b="0" i="0" sz="2800" u="none" cap="none" strike="noStrike">
              <a:solidFill>
                <a:srgbClr val="1C2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g11a9982ac2d_0_19"/>
          <p:cNvSpPr txBox="1"/>
          <p:nvPr/>
        </p:nvSpPr>
        <p:spPr>
          <a:xfrm>
            <a:off x="9415365" y="6543242"/>
            <a:ext cx="724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800" u="none" cap="none" strike="noStrike">
                <a:solidFill>
                  <a:srgbClr val="1C2120"/>
                </a:solidFill>
              </a:rPr>
              <a:t>На выходе: </a:t>
            </a:r>
            <a:endParaRPr b="1" i="0" sz="2800" u="none" cap="none" strike="noStrike">
              <a:solidFill>
                <a:srgbClr val="1C2120"/>
              </a:solidFill>
            </a:endParaRPr>
          </a:p>
        </p:txBody>
      </p:sp>
      <p:sp>
        <p:nvSpPr>
          <p:cNvPr id="385" name="Google Shape;385;g11a9982ac2d_0_19"/>
          <p:cNvSpPr txBox="1"/>
          <p:nvPr/>
        </p:nvSpPr>
        <p:spPr>
          <a:xfrm>
            <a:off x="9096050" y="7213761"/>
            <a:ext cx="8364600" cy="21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94010" lvl="1" marL="62612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2600"/>
              <a:buFont typeface="Montserrat"/>
              <a:buChar char="•"/>
            </a:pPr>
            <a:r>
              <a:rPr b="0" i="0" lang="en-US" sz="2800" u="none" cap="none" strike="noStrike">
                <a:solidFill>
                  <a:srgbClr val="1C2120"/>
                </a:solidFill>
                <a:latin typeface="Arial"/>
                <a:ea typeface="Arial"/>
                <a:cs typeface="Arial"/>
                <a:sym typeface="Arial"/>
              </a:rPr>
              <a:t>Максимальная конверсия посетителей</a:t>
            </a:r>
            <a:br>
              <a:rPr b="0" i="0" lang="en-US" sz="2800" u="none" cap="none" strike="noStrike">
                <a:solidFill>
                  <a:srgbClr val="1C212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800" u="none" cap="none" strike="noStrike">
                <a:solidFill>
                  <a:srgbClr val="1C2120"/>
                </a:solidFill>
                <a:latin typeface="Arial"/>
                <a:ea typeface="Arial"/>
                <a:cs typeface="Arial"/>
                <a:sym typeface="Arial"/>
              </a:rPr>
              <a:t>в покупателей благодаря профессиональному интерфейсу </a:t>
            </a:r>
            <a:br>
              <a:rPr b="0" i="0" lang="en-US" sz="2800" u="none" cap="none" strike="noStrike">
                <a:solidFill>
                  <a:srgbClr val="1C212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800" u="none" cap="none" strike="noStrike">
                <a:solidFill>
                  <a:srgbClr val="1C2120"/>
                </a:solidFill>
                <a:latin typeface="Arial"/>
                <a:ea typeface="Arial"/>
                <a:cs typeface="Arial"/>
                <a:sym typeface="Arial"/>
              </a:rPr>
              <a:t>и дизайну сайта </a:t>
            </a:r>
            <a:endParaRPr b="0" i="0" sz="2800" u="none" cap="none" strike="noStrike">
              <a:solidFill>
                <a:srgbClr val="1C2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11a9982ac2d_0_19"/>
          <p:cNvSpPr txBox="1"/>
          <p:nvPr/>
        </p:nvSpPr>
        <p:spPr>
          <a:xfrm>
            <a:off x="9401170" y="1508947"/>
            <a:ext cx="706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4000" u="none" cap="none" strike="noStrike">
                <a:solidFill>
                  <a:srgbClr val="D62D6F"/>
                </a:solidFill>
                <a:latin typeface="Arial"/>
                <a:ea typeface="Arial"/>
                <a:cs typeface="Arial"/>
                <a:sym typeface="Arial"/>
              </a:rPr>
              <a:t>РАЗРАБОТКА ДИЗАЙНА</a:t>
            </a:r>
            <a:endParaRPr b="1" i="0" sz="40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7" name="Google Shape;387;g11a9982ac2d_0_19"/>
          <p:cNvPicPr preferRelativeResize="0"/>
          <p:nvPr/>
        </p:nvPicPr>
        <p:blipFill rotWithShape="1">
          <a:blip r:embed="rId3">
            <a:alphaModFix/>
          </a:blip>
          <a:srcRect b="7287" l="10825" r="0" t="0"/>
          <a:stretch/>
        </p:blipFill>
        <p:spPr>
          <a:xfrm>
            <a:off x="0" y="763072"/>
            <a:ext cx="7721059" cy="9536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1f76264178_0_92"/>
          <p:cNvSpPr txBox="1"/>
          <p:nvPr/>
        </p:nvSpPr>
        <p:spPr>
          <a:xfrm>
            <a:off x="2978512" y="876722"/>
            <a:ext cx="12892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ГРАФИЧЕСКИЙ ДИЗАЙН </a:t>
            </a:r>
            <a:endParaRPr b="1" i="0" sz="4000" u="none" cap="none" strike="noStrike">
              <a:solidFill>
                <a:srgbClr val="D62D6F"/>
              </a:solidFill>
            </a:endParaRPr>
          </a:p>
        </p:txBody>
      </p:sp>
      <p:pic>
        <p:nvPicPr>
          <p:cNvPr id="393" name="Google Shape;393;g11f76264178_0_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94909" y="294943"/>
            <a:ext cx="2107936" cy="1321926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g11f76264178_0_92"/>
          <p:cNvSpPr txBox="1"/>
          <p:nvPr/>
        </p:nvSpPr>
        <p:spPr>
          <a:xfrm>
            <a:off x="1297776" y="2300525"/>
            <a:ext cx="9987300" cy="21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Работа над графическим дизайном строится всегда при участии Арт-директора,дизайнера и интернет-маркетолога команды проекта</a:t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Сведение воедино всех знаний и информации,накопленной и разложенной на предыдущих этапах.</a:t>
            </a:r>
            <a:endParaRPr sz="2100">
              <a:solidFill>
                <a:srgbClr val="1C2120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5" name="Google Shape;395;g11f76264178_0_92"/>
          <p:cNvSpPr txBox="1"/>
          <p:nvPr/>
        </p:nvSpPr>
        <p:spPr>
          <a:xfrm>
            <a:off x="1319576" y="3537125"/>
            <a:ext cx="9987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33211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100">
              <a:solidFill>
                <a:srgbClr val="1C2120"/>
              </a:solidFill>
            </a:endParaRPr>
          </a:p>
        </p:txBody>
      </p:sp>
      <p:sp>
        <p:nvSpPr>
          <p:cNvPr id="396" name="Google Shape;396;g11f76264178_0_92"/>
          <p:cNvSpPr txBox="1"/>
          <p:nvPr/>
        </p:nvSpPr>
        <p:spPr>
          <a:xfrm>
            <a:off x="2926312" y="4811272"/>
            <a:ext cx="12892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ТВОРЧЕСКИЕ ПРОЦЕССЫ</a:t>
            </a:r>
            <a:endParaRPr b="1" i="0" sz="4000" u="none" cap="none" strike="noStrike">
              <a:solidFill>
                <a:srgbClr val="D62D6F"/>
              </a:solidFill>
            </a:endParaRPr>
          </a:p>
        </p:txBody>
      </p:sp>
      <p:sp>
        <p:nvSpPr>
          <p:cNvPr id="397" name="Google Shape;397;g11f76264178_0_92"/>
          <p:cNvSpPr txBox="1"/>
          <p:nvPr/>
        </p:nvSpPr>
        <p:spPr>
          <a:xfrm>
            <a:off x="1314126" y="5872050"/>
            <a:ext cx="9987300" cy="3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Всё творчество базируется на исключительно на том маркетинге,сегментации аудитории,знании о рынке, что мы </a:t>
            </a: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тщательно</a:t>
            </a: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собирали на этапе проектирования.</a:t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Дизайнер </a:t>
            </a: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участвует</a:t>
            </a: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во всей подготовке и проектировании сайта вместе с командой. Ему не спускают задачу откуда-то со словами “Вот тебе прототипы - нарисуй”</a:t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g11f76264178_0_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11f76264178_0_146"/>
          <p:cNvSpPr txBox="1"/>
          <p:nvPr/>
        </p:nvSpPr>
        <p:spPr>
          <a:xfrm>
            <a:off x="2801937" y="1866013"/>
            <a:ext cx="5159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 НАС</a:t>
            </a:r>
            <a:endParaRPr b="1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g11f76264178_0_146"/>
          <p:cNvSpPr txBox="1"/>
          <p:nvPr/>
        </p:nvSpPr>
        <p:spPr>
          <a:xfrm>
            <a:off x="2801937" y="5149467"/>
            <a:ext cx="6153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Более 50 специалистов в штате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11f76264178_0_146"/>
          <p:cNvSpPr txBox="1"/>
          <p:nvPr/>
        </p:nvSpPr>
        <p:spPr>
          <a:xfrm>
            <a:off x="2801937" y="3051216"/>
            <a:ext cx="70626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Работаем более 16 лет </a:t>
            </a:r>
            <a:br>
              <a:rPr b="1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 области разработки сайтов </a:t>
            </a:r>
            <a:b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 интернет-маркетинга</a:t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g11f76264178_0_146"/>
          <p:cNvSpPr txBox="1"/>
          <p:nvPr/>
        </p:nvSpPr>
        <p:spPr>
          <a:xfrm>
            <a:off x="2801937" y="6271567"/>
            <a:ext cx="6264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Входим в топ-3 разработчиков </a:t>
            </a:r>
            <a:b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 1C-Bitrix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g11f76264178_0_1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7626" y="3465221"/>
            <a:ext cx="614082" cy="48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11f76264178_0_1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87216" y="5116320"/>
            <a:ext cx="714902" cy="485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11f76264178_0_1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87216" y="6430906"/>
            <a:ext cx="714902" cy="485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g11f76264178_0_1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59720" y="7748258"/>
            <a:ext cx="769894" cy="485767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11f76264178_0_146"/>
          <p:cNvSpPr txBox="1"/>
          <p:nvPr/>
        </p:nvSpPr>
        <p:spPr>
          <a:xfrm>
            <a:off x="2801937" y="7605483"/>
            <a:ext cx="70626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Можем выполнить задачу любой </a:t>
            </a:r>
            <a:b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2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сложности комплексно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g11f76264178_0_146"/>
          <p:cNvPicPr preferRelativeResize="0"/>
          <p:nvPr/>
        </p:nvPicPr>
        <p:blipFill rotWithShape="1">
          <a:blip r:embed="rId8">
            <a:alphaModFix/>
          </a:blip>
          <a:srcRect b="8958" l="0" r="14784" t="0"/>
          <a:stretch/>
        </p:blipFill>
        <p:spPr>
          <a:xfrm>
            <a:off x="9320207" y="435137"/>
            <a:ext cx="8982308" cy="985549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11f76264178_0_146"/>
          <p:cNvSpPr/>
          <p:nvPr/>
        </p:nvSpPr>
        <p:spPr>
          <a:xfrm rot="7461389">
            <a:off x="12325649" y="3128904"/>
            <a:ext cx="1001523" cy="3821781"/>
          </a:xfrm>
          <a:prstGeom prst="triangle">
            <a:avLst>
              <a:gd fmla="val 24553" name="adj"/>
            </a:avLst>
          </a:prstGeom>
          <a:solidFill>
            <a:srgbClr val="D62D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g11f76264178_0_146"/>
          <p:cNvSpPr txBox="1"/>
          <p:nvPr/>
        </p:nvSpPr>
        <p:spPr>
          <a:xfrm rot="1754701">
            <a:off x="11326675" y="4377603"/>
            <a:ext cx="2358635" cy="4311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0" i="0" lang="en-US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РЕШЕНИЯ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g11f76264178_0_146"/>
          <p:cNvSpPr/>
          <p:nvPr/>
        </p:nvSpPr>
        <p:spPr>
          <a:xfrm rot="5400000">
            <a:off x="12830175" y="4934081"/>
            <a:ext cx="714000" cy="2600700"/>
          </a:xfrm>
          <a:prstGeom prst="triangle">
            <a:avLst>
              <a:gd fmla="val 68568" name="adj"/>
            </a:avLst>
          </a:prstGeom>
          <a:solidFill>
            <a:srgbClr val="D62D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11f76264178_0_146"/>
          <p:cNvSpPr txBox="1"/>
          <p:nvPr/>
        </p:nvSpPr>
        <p:spPr>
          <a:xfrm rot="206317">
            <a:off x="12014922" y="6082841"/>
            <a:ext cx="1720598" cy="3077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0" i="0" lang="en-US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1C-BITRIX</a:t>
            </a:r>
            <a:endParaRPr b="0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g11f76264178_0_146"/>
          <p:cNvSpPr/>
          <p:nvPr/>
        </p:nvSpPr>
        <p:spPr>
          <a:xfrm rot="9253257">
            <a:off x="13897182" y="3163460"/>
            <a:ext cx="713954" cy="2383242"/>
          </a:xfrm>
          <a:prstGeom prst="triangle">
            <a:avLst>
              <a:gd fmla="val 37613" name="adj"/>
            </a:avLst>
          </a:prstGeom>
          <a:solidFill>
            <a:srgbClr val="D62D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g11f76264178_0_146"/>
          <p:cNvSpPr txBox="1"/>
          <p:nvPr/>
        </p:nvSpPr>
        <p:spPr>
          <a:xfrm rot="3686313">
            <a:off x="13565289" y="3690706"/>
            <a:ext cx="1147665" cy="4003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0" i="0" lang="en-US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16 ЛЕТ  </a:t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1f76264178_0_103"/>
          <p:cNvSpPr txBox="1"/>
          <p:nvPr/>
        </p:nvSpPr>
        <p:spPr>
          <a:xfrm>
            <a:off x="4197712" y="876722"/>
            <a:ext cx="12892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ВЁРСТКА И ПРОГРАММИРОВАНИЕ</a:t>
            </a:r>
            <a:endParaRPr b="1" i="0" sz="4000" u="none" cap="none" strike="noStrike">
              <a:solidFill>
                <a:srgbClr val="D62D6F"/>
              </a:solidFill>
            </a:endParaRPr>
          </a:p>
        </p:txBody>
      </p:sp>
      <p:sp>
        <p:nvSpPr>
          <p:cNvPr id="403" name="Google Shape;403;g11f76264178_0_103"/>
          <p:cNvSpPr txBox="1"/>
          <p:nvPr/>
        </p:nvSpPr>
        <p:spPr>
          <a:xfrm>
            <a:off x="1297776" y="2300525"/>
            <a:ext cx="9987300" cy="21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Когда готов и согласован дизайн запускается процесс </a:t>
            </a: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верстки</a:t>
            </a: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программирования</a:t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Чисто технический процесс по </a:t>
            </a: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воплощению ранее нарисованных задумок в жизнь</a:t>
            </a: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4" name="Google Shape;404;g11f76264178_0_103"/>
          <p:cNvSpPr txBox="1"/>
          <p:nvPr/>
        </p:nvSpPr>
        <p:spPr>
          <a:xfrm>
            <a:off x="1319576" y="3537125"/>
            <a:ext cx="99873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33211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sz="2100">
              <a:solidFill>
                <a:srgbClr val="1C2120"/>
              </a:solidFill>
            </a:endParaRPr>
          </a:p>
        </p:txBody>
      </p:sp>
      <p:sp>
        <p:nvSpPr>
          <p:cNvPr id="405" name="Google Shape;405;g11f76264178_0_103"/>
          <p:cNvSpPr txBox="1"/>
          <p:nvPr/>
        </p:nvSpPr>
        <p:spPr>
          <a:xfrm>
            <a:off x="3688312" y="5878072"/>
            <a:ext cx="12892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ТЕСТИРОВАНИЕ И ВЫКЛАДКА</a:t>
            </a:r>
            <a:endParaRPr b="1" i="0" sz="4000" u="none" cap="none" strike="noStrike">
              <a:solidFill>
                <a:srgbClr val="D62D6F"/>
              </a:solidFill>
            </a:endParaRPr>
          </a:p>
        </p:txBody>
      </p:sp>
      <p:sp>
        <p:nvSpPr>
          <p:cNvPr id="406" name="Google Shape;406;g11f76264178_0_103"/>
          <p:cNvSpPr txBox="1"/>
          <p:nvPr/>
        </p:nvSpPr>
        <p:spPr>
          <a:xfrm>
            <a:off x="1314126" y="6938850"/>
            <a:ext cx="9987300" cy="28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Проверка на баги и их устранение</a:t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Проверка работоспособности</a:t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746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Times New Roman"/>
              <a:buChar char="●"/>
            </a:pPr>
            <a:r>
              <a:rPr b="1" lang="en-US" sz="2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Выкладка сайта на хостинг</a:t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7" name="Google Shape;407;g11f76264178_0_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2656" y="-427497"/>
            <a:ext cx="2387301" cy="213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11f76264178_0_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6298" y="5137319"/>
            <a:ext cx="2072208" cy="1321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g11f171e8028_0_33"/>
          <p:cNvPicPr preferRelativeResize="0"/>
          <p:nvPr/>
        </p:nvPicPr>
        <p:blipFill rotWithShape="1">
          <a:blip r:embed="rId3">
            <a:alphaModFix/>
          </a:blip>
          <a:srcRect b="0" l="0" r="0" t="17163"/>
          <a:stretch/>
        </p:blipFill>
        <p:spPr>
          <a:xfrm>
            <a:off x="1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g11f171e8028_0_33"/>
          <p:cNvSpPr txBox="1"/>
          <p:nvPr/>
        </p:nvSpPr>
        <p:spPr>
          <a:xfrm>
            <a:off x="3664825" y="408375"/>
            <a:ext cx="13770000" cy="3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000">
                <a:solidFill>
                  <a:srgbClr val="D62D6F"/>
                </a:solidFill>
              </a:rPr>
              <a:t>Ярослав Голуб</a:t>
            </a:r>
            <a:endParaRPr b="1" sz="3000">
              <a:solidFill>
                <a:srgbClr val="D62D6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000">
                <a:solidFill>
                  <a:srgbClr val="D62D6F"/>
                </a:solidFill>
              </a:rPr>
              <a:t>Руководитель компании “Интек”</a:t>
            </a:r>
            <a:endParaRPr b="1" sz="3000">
              <a:solidFill>
                <a:srgbClr val="D62D6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0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5400">
                <a:solidFill>
                  <a:schemeClr val="lt1"/>
                </a:solidFill>
              </a:rPr>
              <a:t>“К нам обращаются клиенты, которые переделывали сайт по 2-3 раза” </a:t>
            </a:r>
            <a:endParaRPr b="1" sz="5400">
              <a:solidFill>
                <a:schemeClr val="lt1"/>
              </a:solidFill>
            </a:endParaRPr>
          </a:p>
        </p:txBody>
      </p:sp>
      <p:pic>
        <p:nvPicPr>
          <p:cNvPr id="415" name="Google Shape;415;g11f171e8028_0_33"/>
          <p:cNvPicPr preferRelativeResize="0"/>
          <p:nvPr/>
        </p:nvPicPr>
        <p:blipFill rotWithShape="1">
          <a:blip r:embed="rId4">
            <a:alphaModFix/>
          </a:blip>
          <a:srcRect b="17259" l="6776" r="5442" t="0"/>
          <a:stretch/>
        </p:blipFill>
        <p:spPr>
          <a:xfrm>
            <a:off x="127350" y="141825"/>
            <a:ext cx="3311075" cy="359375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11f171e8028_0_33"/>
          <p:cNvSpPr txBox="1"/>
          <p:nvPr/>
        </p:nvSpPr>
        <p:spPr>
          <a:xfrm>
            <a:off x="704250" y="4419725"/>
            <a:ext cx="16346400" cy="48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800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lt1"/>
                </a:solidFill>
              </a:rPr>
              <a:t>Благодаря прототипированию и маркетинговой разработке </a:t>
            </a:r>
            <a:endParaRPr b="1" sz="28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</a:pPr>
            <a:r>
              <a:rPr b="1" lang="en-US" sz="2800">
                <a:solidFill>
                  <a:schemeClr val="lt1"/>
                </a:solidFill>
              </a:rPr>
              <a:t>В 5 раз увеличилось количество заявок благодаря переработки утп продукта</a:t>
            </a:r>
            <a:endParaRPr b="1" sz="28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</a:pPr>
            <a:r>
              <a:rPr b="1" lang="en-US" sz="2800">
                <a:solidFill>
                  <a:schemeClr val="lt1"/>
                </a:solidFill>
              </a:rPr>
              <a:t>Ну 31% увеличился оборот благодаря 12 новым сегментам целевой аудитории</a:t>
            </a:r>
            <a:endParaRPr b="1" sz="28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</a:pPr>
            <a:r>
              <a:rPr b="1" lang="en-US" sz="2800">
                <a:solidFill>
                  <a:schemeClr val="lt1"/>
                </a:solidFill>
              </a:rPr>
              <a:t>В 4 раз увеличилась посещаемость ресурса. До 1000 человек в день</a:t>
            </a:r>
            <a:endParaRPr b="1" sz="2800"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lt1"/>
              </a:solidFill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Char char="●"/>
            </a:pPr>
            <a:r>
              <a:rPr b="1" lang="en-US" sz="2800">
                <a:solidFill>
                  <a:schemeClr val="lt1"/>
                </a:solidFill>
              </a:rPr>
              <a:t>400 000 сэкономили на рекламу, при этом конверсия выросла в 4 раза</a:t>
            </a:r>
            <a:endParaRPr b="1" sz="2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g11f76264178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1" y="13064"/>
            <a:ext cx="18287996" cy="10286998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g11f76264178_0_7"/>
          <p:cNvSpPr txBox="1"/>
          <p:nvPr>
            <p:ph idx="1" type="body"/>
          </p:nvPr>
        </p:nvSpPr>
        <p:spPr>
          <a:xfrm>
            <a:off x="287400" y="2071550"/>
            <a:ext cx="8131800" cy="473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fontScale="32500"/>
          </a:bodyPr>
          <a:lstStyle/>
          <a:p>
            <a:pPr indent="0" lvl="0" marL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b="1" lang="en-US" sz="65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Клиент</a:t>
            </a:r>
            <a:endParaRPr b="1" sz="6500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1600" rtl="0" algn="l">
              <a:lnSpc>
                <a:spcPct val="147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6500">
                <a:solidFill>
                  <a:srgbClr val="0B0B0B"/>
                </a:solidFill>
                <a:latin typeface="Arial"/>
                <a:ea typeface="Arial"/>
                <a:cs typeface="Arial"/>
                <a:sym typeface="Arial"/>
              </a:rPr>
              <a:t>«Омега»‎ - медицинский центр, специализирующийся на проведении любых видов осмотров и медкомиссий.</a:t>
            </a:r>
            <a:endParaRPr sz="6500">
              <a:solidFill>
                <a:srgbClr val="0B0B0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1600" rtl="0" algn="l">
              <a:lnSpc>
                <a:spcPct val="147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6500">
              <a:solidFill>
                <a:srgbClr val="0B0B0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1600" rtl="0" algn="l">
              <a:lnSpc>
                <a:spcPct val="14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t/>
            </a:r>
            <a:endParaRPr sz="6500">
              <a:solidFill>
                <a:srgbClr val="0B0B0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b="1" lang="en-US" sz="6500">
                <a:solidFill>
                  <a:srgbClr val="444444"/>
                </a:solidFill>
                <a:latin typeface="Arial"/>
                <a:ea typeface="Arial"/>
                <a:cs typeface="Arial"/>
                <a:sym typeface="Arial"/>
              </a:rPr>
              <a:t>Задача</a:t>
            </a:r>
            <a:endParaRPr b="1" sz="6500">
              <a:solidFill>
                <a:srgbClr val="444444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1600" rtl="0" algn="l">
              <a:lnSpc>
                <a:spcPct val="147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lang="en-US" sz="6500">
                <a:solidFill>
                  <a:srgbClr val="0B0B0B"/>
                </a:solidFill>
                <a:latin typeface="Arial"/>
                <a:ea typeface="Arial"/>
                <a:cs typeface="Arial"/>
                <a:sym typeface="Arial"/>
              </a:rPr>
              <a:t>Разработка современного сайта для медицинской организации.</a:t>
            </a:r>
            <a:endParaRPr sz="6500">
              <a:solidFill>
                <a:srgbClr val="0B0B0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4400"/>
          </a:p>
        </p:txBody>
      </p:sp>
      <p:pic>
        <p:nvPicPr>
          <p:cNvPr id="423" name="Google Shape;423;g11f76264178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51000" y="2182875"/>
            <a:ext cx="8895975" cy="359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g11f76264178_0_0" title="Омега - бывший сайт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0550" y="76200"/>
            <a:ext cx="13512800" cy="10134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g11f76264178_0_0"/>
          <p:cNvSpPr txBox="1"/>
          <p:nvPr/>
        </p:nvSpPr>
        <p:spPr>
          <a:xfrm>
            <a:off x="219283" y="692775"/>
            <a:ext cx="42378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С ЧЕМ</a:t>
            </a:r>
            <a:endParaRPr b="1" sz="4000">
              <a:solidFill>
                <a:srgbClr val="D62D6F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ПРИШЛИ</a:t>
            </a:r>
            <a:endParaRPr b="1" sz="4000">
              <a:solidFill>
                <a:srgbClr val="D62D6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g11f509851cb_0_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8135600" cy="10201243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11f509851cb_0_90"/>
          <p:cNvSpPr txBox="1"/>
          <p:nvPr/>
        </p:nvSpPr>
        <p:spPr>
          <a:xfrm>
            <a:off x="8291025" y="1178100"/>
            <a:ext cx="9872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5000" u="sng">
                <a:solidFill>
                  <a:schemeClr val="hlink"/>
                </a:solidFill>
                <a:hlinkClick r:id="rId4"/>
              </a:rPr>
              <a:t>МЕДИЦИНКИЙ ЦЕНТР “ОМЕГА”</a:t>
            </a:r>
            <a:endParaRPr b="0" i="0" sz="5000" u="none" cap="none" strike="noStrike">
              <a:solidFill>
                <a:srgbClr val="1C2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11f509851cb_0_90"/>
          <p:cNvSpPr txBox="1"/>
          <p:nvPr/>
        </p:nvSpPr>
        <p:spPr>
          <a:xfrm>
            <a:off x="6797027" y="333900"/>
            <a:ext cx="10429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2E8A78"/>
                </a:solidFill>
              </a:rPr>
              <a:t>ПРОТОТИП НА ПРАКТИКЕ</a:t>
            </a:r>
            <a:endParaRPr b="1" i="0" sz="4000" u="none" cap="none" strike="noStrike">
              <a:solidFill>
                <a:srgbClr val="2E8A78"/>
              </a:solidFill>
            </a:endParaRPr>
          </a:p>
        </p:txBody>
      </p:sp>
      <p:sp>
        <p:nvSpPr>
          <p:cNvPr id="437" name="Google Shape;437;g11f509851cb_0_90"/>
          <p:cNvSpPr txBox="1"/>
          <p:nvPr/>
        </p:nvSpPr>
        <p:spPr>
          <a:xfrm>
            <a:off x="8145525" y="2156225"/>
            <a:ext cx="141942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74960" lvl="1" marL="62612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2300"/>
              <a:buFont typeface="Times New Roman"/>
              <a:buChar char="•"/>
            </a:pPr>
            <a:r>
              <a:rPr b="1" lang="en-US" sz="2500">
                <a:solidFill>
                  <a:srgbClr val="1C21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Аудит сайта</a:t>
            </a:r>
            <a:endParaRPr b="1" sz="2500">
              <a:solidFill>
                <a:srgbClr val="1C21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7660" lvl="1" marL="62612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2500"/>
              <a:buFont typeface="Times New Roman"/>
              <a:buChar char="•"/>
            </a:pPr>
            <a:r>
              <a:rPr b="1" lang="en-US" sz="2500">
                <a:solidFill>
                  <a:srgbClr val="1C21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Аудит конкурентов</a:t>
            </a:r>
            <a:endParaRPr b="1" sz="2500">
              <a:solidFill>
                <a:srgbClr val="1C21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7660" lvl="1" marL="62612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2500"/>
              <a:buFont typeface="Times New Roman"/>
              <a:buChar char="•"/>
            </a:pPr>
            <a:r>
              <a:rPr b="1" lang="en-US" sz="2500">
                <a:solidFill>
                  <a:srgbClr val="1C21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Изучение</a:t>
            </a:r>
            <a:r>
              <a:rPr b="1" lang="en-US" sz="2500">
                <a:solidFill>
                  <a:srgbClr val="1C21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спроса</a:t>
            </a:r>
            <a:endParaRPr b="1" sz="2500">
              <a:solidFill>
                <a:srgbClr val="1C21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4960" lvl="1" marL="62612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2300"/>
              <a:buFont typeface="Times New Roman"/>
              <a:buChar char="•"/>
            </a:pPr>
            <a:r>
              <a:rPr b="1" lang="en-US" sz="2500">
                <a:solidFill>
                  <a:srgbClr val="1C21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УТП</a:t>
            </a:r>
            <a:endParaRPr b="1" sz="2500">
              <a:solidFill>
                <a:srgbClr val="1C21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7660" lvl="1" marL="62612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2500"/>
              <a:buFont typeface="Times New Roman"/>
              <a:buChar char="•"/>
            </a:pPr>
            <a:r>
              <a:rPr b="1" lang="en-US" sz="2500">
                <a:solidFill>
                  <a:srgbClr val="1C21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Заголовки</a:t>
            </a:r>
            <a:endParaRPr b="1" sz="2500">
              <a:solidFill>
                <a:srgbClr val="1C21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7660" lvl="1" marL="62612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2500"/>
              <a:buFont typeface="Times New Roman"/>
              <a:buChar char="•"/>
            </a:pPr>
            <a:r>
              <a:rPr b="1" lang="en-US" sz="2500">
                <a:solidFill>
                  <a:srgbClr val="1C21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Внутренние страницы (услуги,о компании,контакты)</a:t>
            </a:r>
            <a:endParaRPr b="1" sz="2500">
              <a:solidFill>
                <a:srgbClr val="1C21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7660" lvl="1" marL="62612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2500"/>
              <a:buFont typeface="Times New Roman"/>
              <a:buChar char="•"/>
            </a:pPr>
            <a:r>
              <a:rPr b="1" lang="en-US" sz="2500">
                <a:solidFill>
                  <a:srgbClr val="1C21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Формы захвата</a:t>
            </a:r>
            <a:endParaRPr b="1" sz="2500">
              <a:solidFill>
                <a:srgbClr val="1C21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g11a9ed1ccd2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g11a9ed1ccd2_0_31"/>
          <p:cNvSpPr txBox="1"/>
          <p:nvPr/>
        </p:nvSpPr>
        <p:spPr>
          <a:xfrm>
            <a:off x="6797027" y="333900"/>
            <a:ext cx="10429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2E8A78"/>
                </a:solidFill>
              </a:rPr>
              <a:t>ВНУТРЕННИЕ СТРАНИЦЫ</a:t>
            </a:r>
            <a:endParaRPr b="1" i="0" sz="4000" u="none" cap="none" strike="noStrike">
              <a:solidFill>
                <a:srgbClr val="2E8A78"/>
              </a:solidFill>
            </a:endParaRPr>
          </a:p>
        </p:txBody>
      </p:sp>
      <p:sp>
        <p:nvSpPr>
          <p:cNvPr id="444" name="Google Shape;444;g11a9ed1ccd2_0_31"/>
          <p:cNvSpPr txBox="1"/>
          <p:nvPr/>
        </p:nvSpPr>
        <p:spPr>
          <a:xfrm>
            <a:off x="8145525" y="1927625"/>
            <a:ext cx="141942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19410" lvl="1" marL="62612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3000"/>
              <a:buFont typeface="Times New Roman"/>
              <a:buChar char="•"/>
            </a:pPr>
            <a:r>
              <a:rPr b="1" lang="en-US" sz="3000">
                <a:solidFill>
                  <a:srgbClr val="1C21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Более 60 внутренних страниц </a:t>
            </a:r>
            <a:r>
              <a:rPr b="1" lang="en-US" sz="3000">
                <a:solidFill>
                  <a:srgbClr val="1C21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(О компании,Акции,</a:t>
            </a:r>
            <a:endParaRPr b="1" sz="3000">
              <a:solidFill>
                <a:srgbClr val="1C21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1C21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Статьи,контакты)</a:t>
            </a:r>
            <a:endParaRPr b="1" sz="3000">
              <a:solidFill>
                <a:srgbClr val="1C21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19410" lvl="1" marL="62612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C2120"/>
              </a:buClr>
              <a:buSzPts val="3000"/>
              <a:buFont typeface="Times New Roman"/>
              <a:buChar char="•"/>
            </a:pPr>
            <a:r>
              <a:rPr b="1" lang="en-US" sz="3000">
                <a:solidFill>
                  <a:srgbClr val="1C212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Более 40 страниц “Услуги”</a:t>
            </a:r>
            <a:endParaRPr b="1" sz="3000">
              <a:solidFill>
                <a:srgbClr val="1C21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1C212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11a9982ac2d_0_102"/>
          <p:cNvSpPr/>
          <p:nvPr/>
        </p:nvSpPr>
        <p:spPr>
          <a:xfrm>
            <a:off x="1" y="76750"/>
            <a:ext cx="18288000" cy="10287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t/>
            </a:r>
            <a:endParaRPr b="1" i="0" sz="105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0" name="Google Shape;450;g11a9982ac2d_0_102"/>
          <p:cNvSpPr txBox="1"/>
          <p:nvPr/>
        </p:nvSpPr>
        <p:spPr>
          <a:xfrm>
            <a:off x="1205650" y="2524625"/>
            <a:ext cx="115839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6400" u="sng">
                <a:solidFill>
                  <a:schemeClr val="hlink"/>
                </a:solidFill>
                <a:hlinkClick r:id="rId3"/>
              </a:rPr>
              <a:t>medosmotr74.ru</a:t>
            </a:r>
            <a:endParaRPr b="0" i="0" sz="6400" u="none" cap="none" strike="noStrike">
              <a:solidFill>
                <a:srgbClr val="1C2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g11a9982ac2d_0_102"/>
          <p:cNvSpPr txBox="1"/>
          <p:nvPr/>
        </p:nvSpPr>
        <p:spPr>
          <a:xfrm>
            <a:off x="2584412" y="1301209"/>
            <a:ext cx="12892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ЧТО НА ВЫХОДЕ</a:t>
            </a:r>
            <a:endParaRPr b="1" i="0" sz="4000" u="none" cap="none" strike="noStrike">
              <a:solidFill>
                <a:srgbClr val="D62D6F"/>
              </a:solidFill>
            </a:endParaRPr>
          </a:p>
        </p:txBody>
      </p:sp>
      <p:sp>
        <p:nvSpPr>
          <p:cNvPr id="452" name="Google Shape;452;g11a9982ac2d_0_102"/>
          <p:cNvSpPr txBox="1"/>
          <p:nvPr/>
        </p:nvSpPr>
        <p:spPr>
          <a:xfrm>
            <a:off x="1443300" y="4230825"/>
            <a:ext cx="1007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g11a9982ac2d_0_102"/>
          <p:cNvSpPr txBox="1"/>
          <p:nvPr/>
        </p:nvSpPr>
        <p:spPr>
          <a:xfrm>
            <a:off x="1085950" y="4230825"/>
            <a:ext cx="14194200" cy="59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914400" marR="13970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50">
                <a:solidFill>
                  <a:srgbClr val="444444"/>
                </a:solidFill>
              </a:rPr>
              <a:t>Результат</a:t>
            </a:r>
            <a:endParaRPr b="1" sz="3750">
              <a:solidFill>
                <a:srgbClr val="444444"/>
              </a:solidFill>
            </a:endParaRPr>
          </a:p>
          <a:p>
            <a:pPr indent="0" lvl="0" marL="914400" marR="139700" rtl="0" algn="l">
              <a:lnSpc>
                <a:spcPct val="147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0B0B0B"/>
                </a:solidFill>
              </a:rPr>
              <a:t>Современный сайт </a:t>
            </a:r>
            <a:r>
              <a:rPr lang="en-US" sz="2100">
                <a:solidFill>
                  <a:srgbClr val="0B0B0B"/>
                </a:solidFill>
              </a:rPr>
              <a:t>медицинской</a:t>
            </a:r>
            <a:r>
              <a:rPr lang="en-US" sz="2100">
                <a:solidFill>
                  <a:srgbClr val="0B0B0B"/>
                </a:solidFill>
              </a:rPr>
              <a:t> организации со страницами в виде LandingPage. Оптимизированный под поисковые системы и занимающий топовые позиции по основным запросам компании.</a:t>
            </a:r>
            <a:endParaRPr sz="2100">
              <a:solidFill>
                <a:srgbClr val="0B0B0B"/>
              </a:solidFill>
            </a:endParaRPr>
          </a:p>
          <a:p>
            <a:pPr indent="0" lvl="0" marL="914400" marR="139700" rtl="0" algn="l">
              <a:lnSpc>
                <a:spcPct val="11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50">
                <a:solidFill>
                  <a:srgbClr val="444444"/>
                </a:solidFill>
              </a:rPr>
              <a:t>Отзыв клиента</a:t>
            </a:r>
            <a:endParaRPr b="1" sz="3750">
              <a:solidFill>
                <a:srgbClr val="444444"/>
              </a:solidFill>
            </a:endParaRPr>
          </a:p>
          <a:p>
            <a:pPr indent="0" lvl="0" marL="914400" marR="139700" rtl="0" algn="l">
              <a:lnSpc>
                <a:spcPct val="147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rgbClr val="0B0B0B"/>
                </a:solidFill>
              </a:rPr>
              <a:t>Первоклассная работа от специалистов компании INTEC. Впечатлила работа по анализу нашей сферы и вдумчивый подход к разработке. Специалисты компании INTEC делают сайт не для галочки, а продукт, который нужен заказчику и его потребителю. Была проведена большая работа по подготовке информации для сайта и её заполнению. Еще раз огромное спасибо! Надеемся на многолетнее сотрудничество</a:t>
            </a:r>
            <a:r>
              <a:rPr lang="en-US" sz="1200">
                <a:solidFill>
                  <a:srgbClr val="0B0B0B"/>
                </a:solidFill>
              </a:rPr>
              <a:t>.</a:t>
            </a:r>
            <a:endParaRPr sz="1200">
              <a:solidFill>
                <a:srgbClr val="0B0B0B"/>
              </a:solidFill>
            </a:endParaRPr>
          </a:p>
          <a:p>
            <a:pPr indent="0" lvl="0" marL="914400" marR="139700" rtl="0" algn="l">
              <a:lnSpc>
                <a:spcPct val="147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B0B0B"/>
              </a:solidFill>
            </a:endParaRPr>
          </a:p>
          <a:p>
            <a:pPr indent="0" lvl="0" marL="914400" marR="139700" rtl="0" algn="l">
              <a:lnSpc>
                <a:spcPct val="147000"/>
              </a:lnSpc>
              <a:spcBef>
                <a:spcPts val="20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B0B0B"/>
                </a:solidFill>
              </a:rPr>
              <a:t>Елена - Руоковдитель отдела продаж</a:t>
            </a:r>
            <a:endParaRPr b="1" sz="2200">
              <a:solidFill>
                <a:srgbClr val="0B0B0B"/>
              </a:solidFill>
            </a:endParaRPr>
          </a:p>
          <a:p>
            <a:pPr indent="0" lvl="0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1C212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g11f76264178_0_1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"/>
            <a:ext cx="18287994" cy="10286999"/>
          </a:xfrm>
          <a:prstGeom prst="rect">
            <a:avLst/>
          </a:prstGeom>
          <a:noFill/>
          <a:ln cap="flat" cmpd="sng" w="9525">
            <a:solidFill>
              <a:srgbClr val="EAEAE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9" name="Google Shape;459;g11f76264178_0_131"/>
          <p:cNvSpPr txBox="1"/>
          <p:nvPr/>
        </p:nvSpPr>
        <p:spPr>
          <a:xfrm>
            <a:off x="1209187" y="769633"/>
            <a:ext cx="158316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РЕЗЮМЕ</a:t>
            </a:r>
            <a:r>
              <a:rPr b="1" lang="en-US" sz="4000">
                <a:solidFill>
                  <a:srgbClr val="FFFFFF"/>
                </a:solidFill>
              </a:rPr>
              <a:t>:</a:t>
            </a:r>
            <a:endParaRPr b="1" sz="40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lang="en-US" sz="4000">
                <a:solidFill>
                  <a:srgbClr val="FFFFFF"/>
                </a:solidFill>
              </a:rPr>
              <a:t>ВСТРЕЧАЮТ ПО ОДЕЖКЕ,А ПРОВОЖАЮТ ПО УМУ</a:t>
            </a:r>
            <a:endParaRPr b="1" sz="4000">
              <a:solidFill>
                <a:srgbClr val="D62D6F"/>
              </a:solidFill>
            </a:endParaRPr>
          </a:p>
        </p:txBody>
      </p:sp>
      <p:sp>
        <p:nvSpPr>
          <p:cNvPr id="460" name="Google Shape;460;g11f76264178_0_131"/>
          <p:cNvSpPr txBox="1"/>
          <p:nvPr/>
        </p:nvSpPr>
        <p:spPr>
          <a:xfrm>
            <a:off x="1296865" y="2398150"/>
            <a:ext cx="15046200" cy="38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Font typeface="Arial"/>
              <a:buChar char="●"/>
            </a:pPr>
            <a:r>
              <a:rPr lang="en-US" sz="3100">
                <a:solidFill>
                  <a:schemeClr val="lt1"/>
                </a:solidFill>
              </a:rPr>
              <a:t>Дизайн очень важен, но должен делаться на основе </a:t>
            </a:r>
            <a:r>
              <a:rPr lang="en-US" sz="3100">
                <a:solidFill>
                  <a:schemeClr val="lt1"/>
                </a:solidFill>
              </a:rPr>
              <a:t>маркетингового</a:t>
            </a:r>
            <a:r>
              <a:rPr lang="en-US" sz="3100">
                <a:solidFill>
                  <a:schemeClr val="lt1"/>
                </a:solidFill>
              </a:rPr>
              <a:t> исследования</a:t>
            </a:r>
            <a:endParaRPr sz="3100">
              <a:solidFill>
                <a:schemeClr val="lt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chemeClr val="lt1"/>
              </a:solidFill>
            </a:endParaRPr>
          </a:p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Char char="●"/>
            </a:pPr>
            <a:r>
              <a:rPr lang="en-US" sz="3100">
                <a:solidFill>
                  <a:schemeClr val="lt1"/>
                </a:solidFill>
              </a:rPr>
              <a:t>Сайт не делается ради “Нам нужно сделать сайт”, а является частью интернет маркетинга и продаж</a:t>
            </a:r>
            <a:endParaRPr sz="3100">
              <a:solidFill>
                <a:schemeClr val="lt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chemeClr val="lt1"/>
              </a:solidFill>
            </a:endParaRPr>
          </a:p>
          <a:p>
            <a:pPr indent="-425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Char char="●"/>
            </a:pPr>
            <a:r>
              <a:rPr lang="en-US" sz="3100">
                <a:solidFill>
                  <a:schemeClr val="lt1"/>
                </a:solidFill>
              </a:rPr>
              <a:t>Сайт не может стоить дешево или дорого, он либо окупается либо нет</a:t>
            </a:r>
            <a:endParaRPr sz="3100">
              <a:solidFill>
                <a:schemeClr val="lt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8287997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6259" y="1380006"/>
            <a:ext cx="2698565" cy="268805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9"/>
          <p:cNvSpPr txBox="1"/>
          <p:nvPr/>
        </p:nvSpPr>
        <p:spPr>
          <a:xfrm rot="-1182146">
            <a:off x="9370288" y="2106437"/>
            <a:ext cx="4044373" cy="10498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3100">
                <a:solidFill>
                  <a:schemeClr val="lt1"/>
                </a:solidFill>
              </a:rPr>
              <a:t>НА СВЯЗИ</a:t>
            </a:r>
            <a:r>
              <a:rPr b="1" i="0" lang="en-US" sz="3100" u="none" cap="none" strike="noStrike">
                <a:solidFill>
                  <a:schemeClr val="lt1"/>
                </a:solidFill>
              </a:rPr>
              <a:t>,</a:t>
            </a:r>
            <a:endParaRPr b="1" i="0" sz="2500" u="none" cap="none" strike="noStrike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3100">
                <a:solidFill>
                  <a:srgbClr val="D62D6F"/>
                </a:solidFill>
              </a:rPr>
              <a:t>С ВАМИ</a:t>
            </a:r>
            <a:endParaRPr b="1" i="0" sz="3100" u="none" cap="none" strike="noStrike">
              <a:solidFill>
                <a:srgbClr val="D62D6F"/>
              </a:solidFill>
            </a:endParaRPr>
          </a:p>
        </p:txBody>
      </p:sp>
      <p:pic>
        <p:nvPicPr>
          <p:cNvPr id="468" name="Google Shape;468;p29"/>
          <p:cNvPicPr preferRelativeResize="0"/>
          <p:nvPr/>
        </p:nvPicPr>
        <p:blipFill rotWithShape="1">
          <a:blip r:embed="rId5">
            <a:alphaModFix/>
          </a:blip>
          <a:srcRect b="3674" l="0" r="25892" t="0"/>
          <a:stretch/>
        </p:blipFill>
        <p:spPr>
          <a:xfrm>
            <a:off x="10823145" y="819019"/>
            <a:ext cx="5521755" cy="9569581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29"/>
          <p:cNvSpPr txBox="1"/>
          <p:nvPr/>
        </p:nvSpPr>
        <p:spPr>
          <a:xfrm>
            <a:off x="2129188" y="4102897"/>
            <a:ext cx="7244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</a:rPr>
              <a:t>Телефон:</a:t>
            </a:r>
            <a:endParaRPr b="1" i="0" sz="3200" u="none" cap="none" strike="noStrike">
              <a:solidFill>
                <a:schemeClr val="lt1"/>
              </a:solidFill>
            </a:endParaRPr>
          </a:p>
        </p:txBody>
      </p:sp>
      <p:sp>
        <p:nvSpPr>
          <p:cNvPr id="470" name="Google Shape;470;p29"/>
          <p:cNvSpPr txBox="1"/>
          <p:nvPr/>
        </p:nvSpPr>
        <p:spPr>
          <a:xfrm>
            <a:off x="2129508" y="2678566"/>
            <a:ext cx="749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4000" u="none" cap="none" strike="noStrike">
                <a:solidFill>
                  <a:srgbClr val="D62D6F"/>
                </a:solidFill>
                <a:latin typeface="Arial"/>
                <a:ea typeface="Arial"/>
                <a:cs typeface="Arial"/>
                <a:sym typeface="Arial"/>
              </a:rPr>
              <a:t>КОНТАКТЫ</a:t>
            </a:r>
            <a:endParaRPr b="1" i="0" sz="40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9"/>
          <p:cNvSpPr txBox="1"/>
          <p:nvPr/>
        </p:nvSpPr>
        <p:spPr>
          <a:xfrm>
            <a:off x="2124652" y="4727533"/>
            <a:ext cx="7244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</a:rPr>
              <a:t>8 (</a:t>
            </a:r>
            <a:r>
              <a:rPr b="1" lang="en-US" sz="3200">
                <a:solidFill>
                  <a:schemeClr val="lt1"/>
                </a:solidFill>
              </a:rPr>
              <a:t>963</a:t>
            </a:r>
            <a:r>
              <a:rPr b="1" i="0" lang="en-US" sz="3200" u="none" cap="none" strike="noStrike">
                <a:solidFill>
                  <a:schemeClr val="lt1"/>
                </a:solidFill>
              </a:rPr>
              <a:t>) </a:t>
            </a:r>
            <a:r>
              <a:rPr b="1" lang="en-US" sz="3200">
                <a:solidFill>
                  <a:schemeClr val="lt1"/>
                </a:solidFill>
              </a:rPr>
              <a:t>471</a:t>
            </a:r>
            <a:r>
              <a:rPr b="1" i="0" lang="en-US" sz="3200" u="none" cap="none" strike="noStrike">
                <a:solidFill>
                  <a:schemeClr val="lt1"/>
                </a:solidFill>
              </a:rPr>
              <a:t>-</a:t>
            </a:r>
            <a:r>
              <a:rPr b="1" lang="en-US" sz="3200">
                <a:solidFill>
                  <a:schemeClr val="lt1"/>
                </a:solidFill>
              </a:rPr>
              <a:t>47</a:t>
            </a:r>
            <a:r>
              <a:rPr b="1" i="0" lang="en-US" sz="3200" u="none" cap="none" strike="noStrike">
                <a:solidFill>
                  <a:schemeClr val="lt1"/>
                </a:solidFill>
              </a:rPr>
              <a:t>-</a:t>
            </a:r>
            <a:r>
              <a:rPr b="1" lang="en-US" sz="3200">
                <a:solidFill>
                  <a:schemeClr val="lt1"/>
                </a:solidFill>
              </a:rPr>
              <a:t>57</a:t>
            </a:r>
            <a:endParaRPr b="1" i="0" sz="3200" u="none" cap="none" strike="noStrike">
              <a:solidFill>
                <a:schemeClr val="lt1"/>
              </a:solidFill>
            </a:endParaRPr>
          </a:p>
        </p:txBody>
      </p:sp>
      <p:sp>
        <p:nvSpPr>
          <p:cNvPr id="472" name="Google Shape;472;p29"/>
          <p:cNvSpPr txBox="1"/>
          <p:nvPr/>
        </p:nvSpPr>
        <p:spPr>
          <a:xfrm>
            <a:off x="2129188" y="5586148"/>
            <a:ext cx="7244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</a:rPr>
              <a:t>Электронный адрес:</a:t>
            </a:r>
            <a:endParaRPr b="1" i="0" sz="3200" u="none" cap="none" strike="noStrike">
              <a:solidFill>
                <a:schemeClr val="lt1"/>
              </a:solidFill>
            </a:endParaRPr>
          </a:p>
        </p:txBody>
      </p:sp>
      <p:sp>
        <p:nvSpPr>
          <p:cNvPr id="473" name="Google Shape;473;p29"/>
          <p:cNvSpPr txBox="1"/>
          <p:nvPr/>
        </p:nvSpPr>
        <p:spPr>
          <a:xfrm>
            <a:off x="2124652" y="6194118"/>
            <a:ext cx="7244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lang="en-US" sz="3200">
                <a:solidFill>
                  <a:schemeClr val="lt1"/>
                </a:solidFill>
              </a:rPr>
              <a:t>proskurin</a:t>
            </a:r>
            <a:r>
              <a:rPr b="1" i="0" lang="en-US" sz="3200" u="none" cap="none" strike="noStrike">
                <a:solidFill>
                  <a:schemeClr val="lt1"/>
                </a:solidFill>
              </a:rPr>
              <a:t>@intecweb.ru</a:t>
            </a:r>
            <a:endParaRPr b="1" i="0" sz="3200" u="none" cap="none" strike="noStrike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8287997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54"/>
          <p:cNvSpPr txBox="1"/>
          <p:nvPr/>
        </p:nvSpPr>
        <p:spPr>
          <a:xfrm>
            <a:off x="1542071" y="2804697"/>
            <a:ext cx="104322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ПРЕГЛАШАЕМ НА </a:t>
            </a:r>
            <a:endParaRPr b="1" sz="4000">
              <a:solidFill>
                <a:srgbClr val="D62D6F"/>
              </a:solidFill>
            </a:endParaRPr>
          </a:p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ДИАГНОСТИЧЕСКУЮ ВСТРЕЧУ</a:t>
            </a:r>
            <a:endParaRPr b="1" sz="4000">
              <a:solidFill>
                <a:srgbClr val="D62D6F"/>
              </a:solidFill>
            </a:endParaRPr>
          </a:p>
        </p:txBody>
      </p:sp>
      <p:sp>
        <p:nvSpPr>
          <p:cNvPr id="480" name="Google Shape;480;p54"/>
          <p:cNvSpPr txBox="1"/>
          <p:nvPr/>
        </p:nvSpPr>
        <p:spPr>
          <a:xfrm>
            <a:off x="1542071" y="4710521"/>
            <a:ext cx="7079400" cy="29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31800" lvl="0" marL="45720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Char char="●"/>
            </a:pPr>
            <a:r>
              <a:rPr lang="en-US" sz="3200">
                <a:solidFill>
                  <a:srgbClr val="FFFFFF"/>
                </a:solidFill>
              </a:rPr>
              <a:t>РАЗБЕРЁМ ВАШУ ЗАДАЧУ</a:t>
            </a:r>
            <a:endParaRPr sz="3200">
              <a:solidFill>
                <a:srgbClr val="FFFFFF"/>
              </a:solidFill>
            </a:endParaRPr>
          </a:p>
          <a:p>
            <a:pPr indent="0" lvl="0" marL="45720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FF"/>
              </a:solidFill>
            </a:endParaRPr>
          </a:p>
          <a:p>
            <a:pPr indent="-431800" lvl="0" marL="45720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Char char="●"/>
            </a:pPr>
            <a:r>
              <a:rPr lang="en-US" sz="3200">
                <a:solidFill>
                  <a:srgbClr val="FFFFFF"/>
                </a:solidFill>
              </a:rPr>
              <a:t>ПРОАНАЛИЗИРУЕМ ВАШУ НИШУ</a:t>
            </a:r>
            <a:endParaRPr sz="3200">
              <a:solidFill>
                <a:srgbClr val="FFFFFF"/>
              </a:solidFill>
            </a:endParaRPr>
          </a:p>
          <a:p>
            <a:pPr indent="0" lvl="0" marL="45720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FF"/>
              </a:solidFill>
            </a:endParaRPr>
          </a:p>
          <a:p>
            <a:pPr indent="-431800" lvl="0" marL="457200" marR="0" rtl="0" algn="l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Char char="●"/>
            </a:pPr>
            <a:r>
              <a:rPr lang="en-US" sz="3200">
                <a:solidFill>
                  <a:srgbClr val="FFFFFF"/>
                </a:solidFill>
              </a:rPr>
              <a:t>ПОДБЕРЕМ</a:t>
            </a:r>
            <a:r>
              <a:rPr lang="en-US" sz="3200">
                <a:solidFill>
                  <a:srgbClr val="FFFFFF"/>
                </a:solidFill>
              </a:rPr>
              <a:t> РЕШЕНИЕ ЗАДАЧИ</a:t>
            </a:r>
            <a:endParaRPr sz="3200">
              <a:solidFill>
                <a:srgbClr val="FFFFFF"/>
              </a:solidFill>
            </a:endParaRPr>
          </a:p>
        </p:txBody>
      </p:sp>
      <p:pic>
        <p:nvPicPr>
          <p:cNvPr id="481" name="Google Shape;481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47313" y="1942282"/>
            <a:ext cx="9420881" cy="8344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g11f171e8028_0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56597" y="-11"/>
            <a:ext cx="1828799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11f171e8028_0_7"/>
          <p:cNvSpPr txBox="1"/>
          <p:nvPr/>
        </p:nvSpPr>
        <p:spPr>
          <a:xfrm>
            <a:off x="10010443" y="3400737"/>
            <a:ext cx="724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1C2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11f171e8028_0_7"/>
          <p:cNvSpPr txBox="1"/>
          <p:nvPr/>
        </p:nvSpPr>
        <p:spPr>
          <a:xfrm>
            <a:off x="10010764" y="2184448"/>
            <a:ext cx="706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РАБОТАЕМ С B2B</a:t>
            </a:r>
            <a:endParaRPr b="1" i="0" sz="40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11f171e8028_0_7"/>
          <p:cNvSpPr txBox="1"/>
          <p:nvPr/>
        </p:nvSpPr>
        <p:spPr>
          <a:xfrm>
            <a:off x="8800052" y="3232600"/>
            <a:ext cx="8986500" cy="28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444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●"/>
            </a:pPr>
            <a:r>
              <a:rPr lang="en-US" sz="3400">
                <a:solidFill>
                  <a:schemeClr val="dk1"/>
                </a:solidFill>
              </a:rPr>
              <a:t>Глубоко погружаемся в бизнес клиента</a:t>
            </a:r>
            <a:endParaRPr sz="3400">
              <a:solidFill>
                <a:schemeClr val="dk1"/>
              </a:solidFill>
            </a:endParaRPr>
          </a:p>
          <a:p>
            <a:pPr indent="-444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●"/>
            </a:pPr>
            <a:r>
              <a:rPr lang="en-US" sz="3400">
                <a:solidFill>
                  <a:schemeClr val="dk1"/>
                </a:solidFill>
              </a:rPr>
              <a:t>Д</a:t>
            </a:r>
            <a:r>
              <a:rPr lang="en-US" sz="3400">
                <a:solidFill>
                  <a:schemeClr val="dk1"/>
                </a:solidFill>
              </a:rPr>
              <a:t>е</a:t>
            </a:r>
            <a:r>
              <a:rPr lang="en-US" sz="3400">
                <a:solidFill>
                  <a:schemeClr val="dk1"/>
                </a:solidFill>
              </a:rPr>
              <a:t>лаем комплексные стратегии </a:t>
            </a:r>
            <a:endParaRPr sz="3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dk1"/>
                </a:solidFill>
              </a:rPr>
              <a:t>Иначе ничего не получится. </a:t>
            </a:r>
            <a:endParaRPr sz="34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>
                <a:solidFill>
                  <a:schemeClr val="dk1"/>
                </a:solidFill>
              </a:rPr>
              <a:t>( тяп ляп накидать сайт уже не выйдет ) </a:t>
            </a:r>
            <a:endParaRPr sz="4900">
              <a:solidFill>
                <a:schemeClr val="dk1"/>
              </a:solidFill>
            </a:endParaRPr>
          </a:p>
        </p:txBody>
      </p:sp>
      <p:pic>
        <p:nvPicPr>
          <p:cNvPr id="124" name="Google Shape;124;g11f171e8028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3813" y="3610300"/>
            <a:ext cx="7572375" cy="201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" y="13064"/>
            <a:ext cx="1828799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55"/>
          <p:cNvSpPr txBox="1"/>
          <p:nvPr/>
        </p:nvSpPr>
        <p:spPr>
          <a:xfrm>
            <a:off x="10344274" y="5230928"/>
            <a:ext cx="72444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rgbClr val="1C2120"/>
                </a:solidFill>
                <a:latin typeface="Arial"/>
                <a:ea typeface="Arial"/>
                <a:cs typeface="Arial"/>
                <a:sym typeface="Arial"/>
              </a:rPr>
              <a:t>Остались вопросы? </a:t>
            </a:r>
            <a:br>
              <a:rPr b="0" i="0" lang="en-US" sz="3200" u="none" cap="none" strike="noStrike">
                <a:solidFill>
                  <a:srgbClr val="1C212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-US" sz="3200" u="none" cap="none" strike="noStrike">
                <a:solidFill>
                  <a:srgbClr val="1C2120"/>
                </a:solidFill>
                <a:latin typeface="Arial"/>
                <a:ea typeface="Arial"/>
                <a:cs typeface="Arial"/>
                <a:sym typeface="Arial"/>
              </a:rPr>
              <a:t>С радостью на них отвечу!</a:t>
            </a:r>
            <a:endParaRPr b="0" i="0" sz="3200" u="none" cap="none" strike="noStrike">
              <a:solidFill>
                <a:srgbClr val="1C2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55"/>
          <p:cNvSpPr txBox="1"/>
          <p:nvPr/>
        </p:nvSpPr>
        <p:spPr>
          <a:xfrm>
            <a:off x="10344594" y="3975442"/>
            <a:ext cx="7494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4000" u="none" cap="none" strike="noStrike">
                <a:solidFill>
                  <a:srgbClr val="D62D6F"/>
                </a:solidFill>
                <a:latin typeface="Arial"/>
                <a:ea typeface="Arial"/>
                <a:cs typeface="Arial"/>
                <a:sym typeface="Arial"/>
              </a:rPr>
              <a:t>ОТВЕТЫ НА ВОПРОСЫ</a:t>
            </a:r>
            <a:endParaRPr b="1" i="0" sz="40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55"/>
          <p:cNvSpPr/>
          <p:nvPr/>
        </p:nvSpPr>
        <p:spPr>
          <a:xfrm>
            <a:off x="1002735" y="930636"/>
            <a:ext cx="4222500" cy="520200"/>
          </a:xfrm>
          <a:prstGeom prst="rect">
            <a:avLst/>
          </a:prstGeom>
          <a:solidFill>
            <a:srgbClr val="D62D6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55"/>
          <p:cNvSpPr txBox="1"/>
          <p:nvPr/>
        </p:nvSpPr>
        <p:spPr>
          <a:xfrm>
            <a:off x="1220448" y="926933"/>
            <a:ext cx="3743400" cy="5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ОСТАЛИСЬ ВОПРОСЫ?</a:t>
            </a:r>
            <a:endParaRPr b="1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p55"/>
          <p:cNvPicPr preferRelativeResize="0"/>
          <p:nvPr/>
        </p:nvPicPr>
        <p:blipFill rotWithShape="1">
          <a:blip r:embed="rId4">
            <a:alphaModFix/>
          </a:blip>
          <a:srcRect b="0" l="0" r="57698" t="0"/>
          <a:stretch/>
        </p:blipFill>
        <p:spPr>
          <a:xfrm>
            <a:off x="2200648" y="1216034"/>
            <a:ext cx="5961900" cy="9682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2452" y="2220686"/>
            <a:ext cx="6071240" cy="8066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0"/>
            <a:ext cx="18288000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"/>
          <p:cNvSpPr txBox="1"/>
          <p:nvPr/>
        </p:nvSpPr>
        <p:spPr>
          <a:xfrm>
            <a:off x="682349" y="1913888"/>
            <a:ext cx="6435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У НАС ЕСТЬ КЕЙСОВАЯ </a:t>
            </a:r>
            <a:r>
              <a:rPr b="1" lang="en-US" sz="4000">
                <a:solidFill>
                  <a:schemeClr val="lt1"/>
                </a:solidFill>
              </a:rPr>
              <a:t>СТРАНИЧКА</a:t>
            </a:r>
            <a:endParaRPr b="1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"/>
          <p:cNvSpPr txBox="1"/>
          <p:nvPr/>
        </p:nvSpPr>
        <p:spPr>
          <a:xfrm>
            <a:off x="10964028" y="6838164"/>
            <a:ext cx="6880219" cy="160043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i="0" lang="en-US" sz="4000" u="none" cap="none" strike="noStrike">
                <a:solidFill>
                  <a:srgbClr val="D62D6F"/>
                </a:solidFill>
                <a:latin typeface="Arial"/>
                <a:ea typeface="Arial"/>
                <a:cs typeface="Arial"/>
                <a:sym typeface="Arial"/>
              </a:rPr>
              <a:t>БОЛЬШОЕ КОЛИЧЕСТВО </a:t>
            </a:r>
            <a:r>
              <a:rPr b="1" i="0" lang="en-US" sz="4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ВЫПОЛНЕННЫХ ПРОЕКТОВ</a:t>
            </a:r>
            <a:endParaRPr b="1" i="0" sz="4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72999" y="253991"/>
            <a:ext cx="4004555" cy="4735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"/>
          <p:cNvPicPr preferRelativeResize="0"/>
          <p:nvPr/>
        </p:nvPicPr>
        <p:blipFill rotWithShape="1">
          <a:blip r:embed="rId5">
            <a:alphaModFix/>
          </a:blip>
          <a:srcRect b="0" l="0" r="54145" t="0"/>
          <a:stretch/>
        </p:blipFill>
        <p:spPr>
          <a:xfrm>
            <a:off x="16451727" y="253990"/>
            <a:ext cx="1836273" cy="4735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12645" y="5114356"/>
            <a:ext cx="4004555" cy="4735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"/>
          <p:cNvPicPr preferRelativeResize="0"/>
          <p:nvPr/>
        </p:nvPicPr>
        <p:blipFill rotWithShape="1">
          <a:blip r:embed="rId7">
            <a:alphaModFix/>
          </a:blip>
          <a:srcRect b="0" l="1" r="1985" t="0"/>
          <a:stretch/>
        </p:blipFill>
        <p:spPr>
          <a:xfrm>
            <a:off x="2133917" y="5114357"/>
            <a:ext cx="3924944" cy="4735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"/>
          <p:cNvPicPr preferRelativeResize="0"/>
          <p:nvPr/>
        </p:nvPicPr>
        <p:blipFill rotWithShape="1">
          <a:blip r:embed="rId8">
            <a:alphaModFix/>
          </a:blip>
          <a:srcRect b="0" l="49524" r="0" t="0"/>
          <a:stretch/>
        </p:blipFill>
        <p:spPr>
          <a:xfrm>
            <a:off x="-14289" y="5114356"/>
            <a:ext cx="2021313" cy="4735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9">
            <a:alphaModFix/>
          </a:blip>
          <a:srcRect b="0" l="0" r="53678" t="0"/>
          <a:stretch/>
        </p:blipFill>
        <p:spPr>
          <a:xfrm>
            <a:off x="16446446" y="253990"/>
            <a:ext cx="1855001" cy="4735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10">
            <a:alphaModFix/>
          </a:blip>
          <a:srcRect b="0" l="0" r="1590" t="0"/>
          <a:stretch/>
        </p:blipFill>
        <p:spPr>
          <a:xfrm>
            <a:off x="8094269" y="253990"/>
            <a:ext cx="3940849" cy="4735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g11f171e8028_0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56597" y="-11"/>
            <a:ext cx="1828799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11f171e8028_0_19"/>
          <p:cNvSpPr txBox="1"/>
          <p:nvPr/>
        </p:nvSpPr>
        <p:spPr>
          <a:xfrm>
            <a:off x="10010443" y="3400737"/>
            <a:ext cx="724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1C2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11f171e8028_0_19"/>
          <p:cNvSpPr txBox="1"/>
          <p:nvPr/>
        </p:nvSpPr>
        <p:spPr>
          <a:xfrm>
            <a:off x="10010764" y="203248"/>
            <a:ext cx="7063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4000">
                <a:solidFill>
                  <a:srgbClr val="D62D6F"/>
                </a:solidFill>
              </a:rPr>
              <a:t>РАБОТАЕМ С B2B</a:t>
            </a:r>
            <a:endParaRPr b="1" i="0" sz="4000" u="none" cap="none" strike="noStrike">
              <a:solidFill>
                <a:srgbClr val="D62D6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g11f171e8028_0_19"/>
          <p:cNvSpPr txBox="1"/>
          <p:nvPr/>
        </p:nvSpPr>
        <p:spPr>
          <a:xfrm>
            <a:off x="11900100" y="1784800"/>
            <a:ext cx="5886300" cy="4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222222"/>
                </a:solidFill>
              </a:rPr>
              <a:t>У нас на сайте есть страничка, п</a:t>
            </a:r>
            <a:r>
              <a:rPr b="1" lang="en-US" sz="3000">
                <a:solidFill>
                  <a:srgbClr val="222222"/>
                </a:solidFill>
              </a:rPr>
              <a:t>освященная</a:t>
            </a:r>
            <a:r>
              <a:rPr b="1" lang="en-US" sz="3000">
                <a:solidFill>
                  <a:srgbClr val="222222"/>
                </a:solidFill>
              </a:rPr>
              <a:t> разработке сайта </a:t>
            </a:r>
            <a:endParaRPr b="1" sz="30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000">
                <a:solidFill>
                  <a:srgbClr val="222222"/>
                </a:solidFill>
              </a:rPr>
              <a:t>Описаны </a:t>
            </a:r>
            <a:endParaRPr b="1" sz="3000">
              <a:solidFill>
                <a:srgbClr val="222222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000"/>
              <a:buChar char="●"/>
            </a:pPr>
            <a:r>
              <a:rPr b="1" lang="en-US" sz="3000">
                <a:solidFill>
                  <a:srgbClr val="222222"/>
                </a:solidFill>
              </a:rPr>
              <a:t>Этапы</a:t>
            </a:r>
            <a:endParaRPr b="1" sz="3000">
              <a:solidFill>
                <a:srgbClr val="222222"/>
              </a:solidFill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3000"/>
              <a:buChar char="●"/>
            </a:pPr>
            <a:r>
              <a:rPr b="1" lang="en-US" sz="3000">
                <a:solidFill>
                  <a:srgbClr val="222222"/>
                </a:solidFill>
              </a:rPr>
              <a:t>Подход </a:t>
            </a:r>
            <a:endParaRPr b="1" sz="3000"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222222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chemeClr val="dk1"/>
              </a:solidFill>
            </a:endParaRPr>
          </a:p>
        </p:txBody>
      </p:sp>
      <p:pic>
        <p:nvPicPr>
          <p:cNvPr id="147" name="Google Shape;147;g11f171e8028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6171" y="317500"/>
            <a:ext cx="4929201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11f171e8028_0_19" title="Разработка сайта СТРАНИЦА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9675" y="1762550"/>
            <a:ext cx="11055826" cy="829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g11f171e8028_0_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56597" y="-152411"/>
            <a:ext cx="1828799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11f171e8028_0_40"/>
          <p:cNvSpPr txBox="1"/>
          <p:nvPr/>
        </p:nvSpPr>
        <p:spPr>
          <a:xfrm>
            <a:off x="10010443" y="3400737"/>
            <a:ext cx="724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1C2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11f171e8028_0_40"/>
          <p:cNvSpPr txBox="1"/>
          <p:nvPr/>
        </p:nvSpPr>
        <p:spPr>
          <a:xfrm>
            <a:off x="8578375" y="2708825"/>
            <a:ext cx="9445500" cy="36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3900">
                <a:solidFill>
                  <a:srgbClr val="D62D6F"/>
                </a:solidFill>
              </a:rPr>
              <a:t>Сделать сайт как </a:t>
            </a:r>
            <a:r>
              <a:rPr b="1" lang="en-US" sz="3900">
                <a:solidFill>
                  <a:srgbClr val="D62D6F"/>
                </a:solidFill>
              </a:rPr>
              <a:t>можно</a:t>
            </a:r>
            <a:r>
              <a:rPr b="1" lang="en-US" sz="3900">
                <a:solidFill>
                  <a:srgbClr val="D62D6F"/>
                </a:solidFill>
              </a:rPr>
              <a:t> быстрее,</a:t>
            </a:r>
            <a:endParaRPr b="1" sz="3900">
              <a:solidFill>
                <a:srgbClr val="D62D6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rPr b="1" lang="en-US" sz="3900">
                <a:solidFill>
                  <a:srgbClr val="D62D6F"/>
                </a:solidFill>
              </a:rPr>
              <a:t>наплевав на результат</a:t>
            </a:r>
            <a:endParaRPr b="1" sz="3900">
              <a:solidFill>
                <a:srgbClr val="D62D6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9"/>
              <a:buFont typeface="Arial"/>
              <a:buNone/>
            </a:pPr>
            <a:r>
              <a:t/>
            </a:r>
            <a:endParaRPr b="1" sz="3900">
              <a:solidFill>
                <a:schemeClr val="dk1"/>
              </a:solidFill>
            </a:endParaRPr>
          </a:p>
          <a:p>
            <a:pPr indent="-476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Char char="-"/>
            </a:pPr>
            <a:r>
              <a:rPr b="1" lang="en-US" sz="3900">
                <a:solidFill>
                  <a:schemeClr val="dk1"/>
                </a:solidFill>
              </a:rPr>
              <a:t>Это не наш путь</a:t>
            </a:r>
            <a:endParaRPr b="1" sz="3900">
              <a:solidFill>
                <a:schemeClr val="dk1"/>
              </a:solidFill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9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00">
                <a:solidFill>
                  <a:schemeClr val="dk1"/>
                </a:solidFill>
              </a:rPr>
              <a:t>НАШИМ КЛИЕНТАМ ЭТО НЕ НУЖНО</a:t>
            </a:r>
            <a:endParaRPr b="1" sz="3900">
              <a:solidFill>
                <a:schemeClr val="dk1"/>
              </a:solidFill>
            </a:endParaRPr>
          </a:p>
        </p:txBody>
      </p:sp>
      <p:sp>
        <p:nvSpPr>
          <p:cNvPr id="156" name="Google Shape;156;g11f171e8028_0_40"/>
          <p:cNvSpPr txBox="1"/>
          <p:nvPr/>
        </p:nvSpPr>
        <p:spPr>
          <a:xfrm>
            <a:off x="11900100" y="1784800"/>
            <a:ext cx="588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222222"/>
              </a:solidFill>
            </a:endParaRPr>
          </a:p>
        </p:txBody>
      </p:sp>
      <p:pic>
        <p:nvPicPr>
          <p:cNvPr id="157" name="Google Shape;157;g11f171e8028_0_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9021" y="3699325"/>
            <a:ext cx="4929201" cy="131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11f171e8028_0_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56597" y="-152411"/>
            <a:ext cx="1828799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g11f171e8028_0_51"/>
          <p:cNvSpPr txBox="1"/>
          <p:nvPr/>
        </p:nvSpPr>
        <p:spPr>
          <a:xfrm>
            <a:off x="10010443" y="3400737"/>
            <a:ext cx="724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1C2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11f171e8028_0_51"/>
          <p:cNvSpPr txBox="1"/>
          <p:nvPr/>
        </p:nvSpPr>
        <p:spPr>
          <a:xfrm>
            <a:off x="11900100" y="1784800"/>
            <a:ext cx="588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222222"/>
              </a:solidFill>
            </a:endParaRPr>
          </a:p>
        </p:txBody>
      </p:sp>
      <p:pic>
        <p:nvPicPr>
          <p:cNvPr id="165" name="Google Shape;165;g11f171e8028_0_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9021" y="3699325"/>
            <a:ext cx="4929201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11f171e8028_0_51"/>
          <p:cNvSpPr txBox="1"/>
          <p:nvPr/>
        </p:nvSpPr>
        <p:spPr>
          <a:xfrm>
            <a:off x="8420525" y="1777950"/>
            <a:ext cx="9445500" cy="543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00">
                <a:solidFill>
                  <a:srgbClr val="D62D6F"/>
                </a:solidFill>
              </a:rPr>
              <a:t>Наша основная идея. </a:t>
            </a:r>
            <a:endParaRPr b="1" sz="3900">
              <a:solidFill>
                <a:srgbClr val="D62D6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900">
              <a:solidFill>
                <a:srgbClr val="D62D6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00">
                <a:solidFill>
                  <a:srgbClr val="222222"/>
                </a:solidFill>
              </a:rPr>
              <a:t>Сайт Проработан по пути клиента.</a:t>
            </a:r>
            <a:endParaRPr b="1" sz="39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9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900">
                <a:solidFill>
                  <a:srgbClr val="222222"/>
                </a:solidFill>
              </a:rPr>
              <a:t>Сайт идеальный продавец, на сколько это возможно для сайта. </a:t>
            </a:r>
            <a:endParaRPr b="1" sz="39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9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900">
              <a:solidFill>
                <a:srgbClr val="D62D6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11f171e8028_0_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-56597" y="-152411"/>
            <a:ext cx="18287994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11f171e8028_0_60"/>
          <p:cNvSpPr txBox="1"/>
          <p:nvPr/>
        </p:nvSpPr>
        <p:spPr>
          <a:xfrm>
            <a:off x="10010443" y="3400737"/>
            <a:ext cx="7244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1C212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g11f171e8028_0_60"/>
          <p:cNvSpPr txBox="1"/>
          <p:nvPr/>
        </p:nvSpPr>
        <p:spPr>
          <a:xfrm>
            <a:off x="11900100" y="1784800"/>
            <a:ext cx="588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solidFill>
                <a:srgbClr val="222222"/>
              </a:solidFill>
            </a:endParaRPr>
          </a:p>
        </p:txBody>
      </p:sp>
      <p:pic>
        <p:nvPicPr>
          <p:cNvPr id="174" name="Google Shape;174;g11f171e8028_0_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09021" y="3699325"/>
            <a:ext cx="4929201" cy="13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11f171e8028_0_60"/>
          <p:cNvSpPr txBox="1"/>
          <p:nvPr/>
        </p:nvSpPr>
        <p:spPr>
          <a:xfrm>
            <a:off x="8420525" y="1777950"/>
            <a:ext cx="9445500" cy="65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D62D6F"/>
                </a:solidFill>
              </a:rPr>
              <a:t>Цель в интернете?? </a:t>
            </a:r>
            <a:endParaRPr b="1" sz="3400">
              <a:solidFill>
                <a:srgbClr val="D62D6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rgbClr val="D62D6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222222"/>
                </a:solidFill>
              </a:rPr>
              <a:t>Цель всегда только одна. </a:t>
            </a:r>
            <a:endParaRPr b="1" sz="34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222222"/>
                </a:solidFill>
              </a:rPr>
              <a:t>Других целей нет. </a:t>
            </a:r>
            <a:endParaRPr b="1" sz="34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222222"/>
                </a:solidFill>
              </a:rPr>
              <a:t>Это выручка и деньги !!</a:t>
            </a:r>
            <a:endParaRPr b="1" sz="34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222222"/>
                </a:solidFill>
              </a:rPr>
              <a:t>Например </a:t>
            </a:r>
            <a:endParaRPr b="1" sz="34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222222"/>
                </a:solidFill>
              </a:rPr>
              <a:t>Сейчас 10 000 000</a:t>
            </a:r>
            <a:endParaRPr b="1" sz="34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222222"/>
                </a:solidFill>
              </a:rPr>
              <a:t>Хотим   20 000 000</a:t>
            </a:r>
            <a:endParaRPr b="1" sz="3400">
              <a:solidFill>
                <a:srgbClr val="22222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400">
              <a:solidFill>
                <a:srgbClr val="D62D6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Designer</dc:creator>
</cp:coreProperties>
</file>